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91" r:id="rId2"/>
    <p:sldId id="294" r:id="rId3"/>
    <p:sldId id="256" r:id="rId4"/>
    <p:sldId id="273" r:id="rId5"/>
    <p:sldId id="258" r:id="rId6"/>
    <p:sldId id="260" r:id="rId7"/>
    <p:sldId id="277" r:id="rId8"/>
    <p:sldId id="292" r:id="rId9"/>
    <p:sldId id="279" r:id="rId10"/>
    <p:sldId id="261" r:id="rId11"/>
    <p:sldId id="295" r:id="rId12"/>
    <p:sldId id="263" r:id="rId13"/>
    <p:sldId id="262" r:id="rId14"/>
    <p:sldId id="296" r:id="rId15"/>
    <p:sldId id="278" r:id="rId16"/>
    <p:sldId id="267" r:id="rId17"/>
    <p:sldId id="297" r:id="rId18"/>
    <p:sldId id="298" r:id="rId19"/>
    <p:sldId id="282" r:id="rId20"/>
    <p:sldId id="299" r:id="rId21"/>
    <p:sldId id="289" r:id="rId22"/>
    <p:sldId id="300" r:id="rId23"/>
    <p:sldId id="293" r:id="rId24"/>
    <p:sldId id="301" r:id="rId25"/>
    <p:sldId id="270" r:id="rId26"/>
    <p:sldId id="302" r:id="rId27"/>
    <p:sldId id="272" r:id="rId28"/>
  </p:sldIdLst>
  <p:sldSz cx="9144000" cy="5143500" type="screen16x9"/>
  <p:notesSz cx="6858000" cy="9144000"/>
  <p:custDataLst>
    <p:tags r:id="rId30"/>
  </p:custDataLst>
  <p:defaultTextStyle>
    <a:defPPr>
      <a:defRPr lang="en-US"/>
    </a:defPPr>
    <a:lvl1pPr marL="0" algn="l" defTabSz="913180" rtl="0" eaLnBrk="1" latinLnBrk="0" hangingPunct="1">
      <a:defRPr sz="1800" kern="1200">
        <a:solidFill>
          <a:schemeClr val="tx1"/>
        </a:solidFill>
        <a:latin typeface="+mn-lt"/>
        <a:ea typeface="+mn-ea"/>
        <a:cs typeface="+mn-cs"/>
      </a:defRPr>
    </a:lvl1pPr>
    <a:lvl2pPr marL="456589" algn="l" defTabSz="913180" rtl="0" eaLnBrk="1" latinLnBrk="0" hangingPunct="1">
      <a:defRPr sz="1800" kern="1200">
        <a:solidFill>
          <a:schemeClr val="tx1"/>
        </a:solidFill>
        <a:latin typeface="+mn-lt"/>
        <a:ea typeface="+mn-ea"/>
        <a:cs typeface="+mn-cs"/>
      </a:defRPr>
    </a:lvl2pPr>
    <a:lvl3pPr marL="913180" algn="l" defTabSz="913180" rtl="0" eaLnBrk="1" latinLnBrk="0" hangingPunct="1">
      <a:defRPr sz="1800" kern="1200">
        <a:solidFill>
          <a:schemeClr val="tx1"/>
        </a:solidFill>
        <a:latin typeface="+mn-lt"/>
        <a:ea typeface="+mn-ea"/>
        <a:cs typeface="+mn-cs"/>
      </a:defRPr>
    </a:lvl3pPr>
    <a:lvl4pPr marL="1369769" algn="l" defTabSz="913180" rtl="0" eaLnBrk="1" latinLnBrk="0" hangingPunct="1">
      <a:defRPr sz="1800" kern="1200">
        <a:solidFill>
          <a:schemeClr val="tx1"/>
        </a:solidFill>
        <a:latin typeface="+mn-lt"/>
        <a:ea typeface="+mn-ea"/>
        <a:cs typeface="+mn-cs"/>
      </a:defRPr>
    </a:lvl4pPr>
    <a:lvl5pPr marL="1826359" algn="l" defTabSz="913180" rtl="0" eaLnBrk="1" latinLnBrk="0" hangingPunct="1">
      <a:defRPr sz="1800" kern="1200">
        <a:solidFill>
          <a:schemeClr val="tx1"/>
        </a:solidFill>
        <a:latin typeface="+mn-lt"/>
        <a:ea typeface="+mn-ea"/>
        <a:cs typeface="+mn-cs"/>
      </a:defRPr>
    </a:lvl5pPr>
    <a:lvl6pPr marL="2282948" algn="l" defTabSz="913180" rtl="0" eaLnBrk="1" latinLnBrk="0" hangingPunct="1">
      <a:defRPr sz="1800" kern="1200">
        <a:solidFill>
          <a:schemeClr val="tx1"/>
        </a:solidFill>
        <a:latin typeface="+mn-lt"/>
        <a:ea typeface="+mn-ea"/>
        <a:cs typeface="+mn-cs"/>
      </a:defRPr>
    </a:lvl6pPr>
    <a:lvl7pPr marL="2739538" algn="l" defTabSz="913180" rtl="0" eaLnBrk="1" latinLnBrk="0" hangingPunct="1">
      <a:defRPr sz="1800" kern="1200">
        <a:solidFill>
          <a:schemeClr val="tx1"/>
        </a:solidFill>
        <a:latin typeface="+mn-lt"/>
        <a:ea typeface="+mn-ea"/>
        <a:cs typeface="+mn-cs"/>
      </a:defRPr>
    </a:lvl7pPr>
    <a:lvl8pPr marL="3196128" algn="l" defTabSz="913180" rtl="0" eaLnBrk="1" latinLnBrk="0" hangingPunct="1">
      <a:defRPr sz="1800" kern="1200">
        <a:solidFill>
          <a:schemeClr val="tx1"/>
        </a:solidFill>
        <a:latin typeface="+mn-lt"/>
        <a:ea typeface="+mn-ea"/>
        <a:cs typeface="+mn-cs"/>
      </a:defRPr>
    </a:lvl8pPr>
    <a:lvl9pPr marL="3652717" algn="l" defTabSz="91318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9EDFF"/>
    <a:srgbClr val="AFEAFF"/>
    <a:srgbClr val="FFFF01"/>
    <a:srgbClr val="FFFF37"/>
    <a:srgbClr val="F3CEF6"/>
    <a:srgbClr val="ECB2F0"/>
    <a:srgbClr val="E496EA"/>
    <a:srgbClr val="A521AF"/>
    <a:srgbClr val="D24CDC"/>
    <a:srgbClr val="DD77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66" autoAdjust="0"/>
    <p:restoredTop sz="93772" autoAdjust="0"/>
  </p:normalViewPr>
  <p:slideViewPr>
    <p:cSldViewPr>
      <p:cViewPr varScale="1">
        <p:scale>
          <a:sx n="82" d="100"/>
          <a:sy n="82" d="100"/>
        </p:scale>
        <p:origin x="912" y="40"/>
      </p:cViewPr>
      <p:guideLst>
        <p:guide orient="horz" pos="162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3/14/2022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302" rtl="0" eaLnBrk="1" latinLnBrk="0" hangingPunct="1">
      <a:defRPr sz="1200" kern="1200">
        <a:solidFill>
          <a:schemeClr val="tx1"/>
        </a:solidFill>
        <a:latin typeface="+mn-lt"/>
        <a:ea typeface="+mn-ea"/>
        <a:cs typeface="+mn-cs"/>
      </a:defRPr>
    </a:lvl1pPr>
    <a:lvl2pPr marL="456651" algn="l" defTabSz="913302" rtl="0" eaLnBrk="1" latinLnBrk="0" hangingPunct="1">
      <a:defRPr sz="1200" kern="1200">
        <a:solidFill>
          <a:schemeClr val="tx1"/>
        </a:solidFill>
        <a:latin typeface="+mn-lt"/>
        <a:ea typeface="+mn-ea"/>
        <a:cs typeface="+mn-cs"/>
      </a:defRPr>
    </a:lvl2pPr>
    <a:lvl3pPr marL="913302" algn="l" defTabSz="913302" rtl="0" eaLnBrk="1" latinLnBrk="0" hangingPunct="1">
      <a:defRPr sz="1200" kern="1200">
        <a:solidFill>
          <a:schemeClr val="tx1"/>
        </a:solidFill>
        <a:latin typeface="+mn-lt"/>
        <a:ea typeface="+mn-ea"/>
        <a:cs typeface="+mn-cs"/>
      </a:defRPr>
    </a:lvl3pPr>
    <a:lvl4pPr marL="1369955" algn="l" defTabSz="913302" rtl="0" eaLnBrk="1" latinLnBrk="0" hangingPunct="1">
      <a:defRPr sz="1200" kern="1200">
        <a:solidFill>
          <a:schemeClr val="tx1"/>
        </a:solidFill>
        <a:latin typeface="+mn-lt"/>
        <a:ea typeface="+mn-ea"/>
        <a:cs typeface="+mn-cs"/>
      </a:defRPr>
    </a:lvl4pPr>
    <a:lvl5pPr marL="1826606" algn="l" defTabSz="913302" rtl="0" eaLnBrk="1" latinLnBrk="0" hangingPunct="1">
      <a:defRPr sz="1200" kern="1200">
        <a:solidFill>
          <a:schemeClr val="tx1"/>
        </a:solidFill>
        <a:latin typeface="+mn-lt"/>
        <a:ea typeface="+mn-ea"/>
        <a:cs typeface="+mn-cs"/>
      </a:defRPr>
    </a:lvl5pPr>
    <a:lvl6pPr marL="2283258" algn="l" defTabSz="913302" rtl="0" eaLnBrk="1" latinLnBrk="0" hangingPunct="1">
      <a:defRPr sz="1200" kern="1200">
        <a:solidFill>
          <a:schemeClr val="tx1"/>
        </a:solidFill>
        <a:latin typeface="+mn-lt"/>
        <a:ea typeface="+mn-ea"/>
        <a:cs typeface="+mn-cs"/>
      </a:defRPr>
    </a:lvl6pPr>
    <a:lvl7pPr marL="2739910" algn="l" defTabSz="913302" rtl="0" eaLnBrk="1" latinLnBrk="0" hangingPunct="1">
      <a:defRPr sz="1200" kern="1200">
        <a:solidFill>
          <a:schemeClr val="tx1"/>
        </a:solidFill>
        <a:latin typeface="+mn-lt"/>
        <a:ea typeface="+mn-ea"/>
        <a:cs typeface="+mn-cs"/>
      </a:defRPr>
    </a:lvl7pPr>
    <a:lvl8pPr marL="3196561" algn="l" defTabSz="913302" rtl="0" eaLnBrk="1" latinLnBrk="0" hangingPunct="1">
      <a:defRPr sz="1200" kern="1200">
        <a:solidFill>
          <a:schemeClr val="tx1"/>
        </a:solidFill>
        <a:latin typeface="+mn-lt"/>
        <a:ea typeface="+mn-ea"/>
        <a:cs typeface="+mn-cs"/>
      </a:defRPr>
    </a:lvl8pPr>
    <a:lvl9pPr marL="3653212" algn="l" defTabSz="91330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Giáo</a:t>
            </a:r>
            <a:r>
              <a:rPr lang="en-US" baseline="0"/>
              <a:t> viên chủ động giải thích từ khó, cho hs luyện đọc từ. Từ khó có thể linh động theo vùng miền, không nhất thiết dạy theo giáo án soạn sẵn.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hướng</a:t>
            </a:r>
            <a:r>
              <a:rPr lang="en-US" baseline="0"/>
              <a:t> dẫn hs đồ chữ hoa B. GV hỏi để khai thác cho HS hiểu kĩ thuật viết (chữ đầu câu viết hoa, cuối câu có dấu chấm, khoảng cách các chữ bằng 1 con chữ o…). Đây chỉ là gợi ý, hs có thể có Câu trả lời khác hợp lí là được ạ</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26</a:t>
            </a:fld>
            <a:endParaRPr lang="en-US"/>
          </a:p>
        </p:txBody>
      </p:sp>
    </p:spTree>
    <p:extLst>
      <p:ext uri="{BB962C8B-B14F-4D97-AF65-F5344CB8AC3E}">
        <p14:creationId xmlns:p14="http://schemas.microsoft.com/office/powerpoint/2010/main" val="165596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đọc</a:t>
            </a:r>
            <a:r>
              <a:rPr lang="en-US" baseline="0"/>
              <a:t> sách GV để nắm chắc phần này. Phần này k nên nói quá sâu vì kiến thức sinh học hơi phức tạp.</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9</a:t>
            </a:fld>
            <a:endParaRPr lang="en-US"/>
          </a:p>
        </p:txBody>
      </p:sp>
    </p:spTree>
    <p:extLst>
      <p:ext uri="{BB962C8B-B14F-4D97-AF65-F5344CB8AC3E}">
        <p14:creationId xmlns:p14="http://schemas.microsoft.com/office/powerpoint/2010/main" val="3955131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nên</a:t>
            </a:r>
            <a:r>
              <a:rPr lang="en-US" baseline="0"/>
              <a:t> cho hs khai thác trên SGK vì văn bản nhiều chữ, chữ trên màn hình nhỏ</a:t>
            </a:r>
          </a:p>
        </p:txBody>
      </p:sp>
      <p:sp>
        <p:nvSpPr>
          <p:cNvPr id="4" name="Slide Number Placeholder 3"/>
          <p:cNvSpPr>
            <a:spLocks noGrp="1"/>
          </p:cNvSpPr>
          <p:nvPr>
            <p:ph type="sldNum" sz="quarter" idx="10"/>
          </p:nvPr>
        </p:nvSpPr>
        <p:spPr/>
        <p:txBody>
          <a:bodyPr/>
          <a:lstStyle/>
          <a:p>
            <a:fld id="{7AFEA3F6-B450-4284-BB2C-4DA94784FDB0}" type="slidenum">
              <a:rPr lang="en-US" smtClean="0"/>
              <a:t>10</a:t>
            </a:fld>
            <a:endParaRPr lang="en-US"/>
          </a:p>
        </p:txBody>
      </p:sp>
    </p:spTree>
    <p:extLst>
      <p:ext uri="{BB962C8B-B14F-4D97-AF65-F5344CB8AC3E}">
        <p14:creationId xmlns:p14="http://schemas.microsoft.com/office/powerpoint/2010/main" val="3861971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nên</a:t>
            </a:r>
            <a:r>
              <a:rPr lang="en-US" baseline="0"/>
              <a:t> cho hs khai thác trên SGK vì văn bản nhiều chữ, chữ trên màn hình nhỏ</a:t>
            </a:r>
          </a:p>
        </p:txBody>
      </p:sp>
      <p:sp>
        <p:nvSpPr>
          <p:cNvPr id="4" name="Slide Number Placeholder 3"/>
          <p:cNvSpPr>
            <a:spLocks noGrp="1"/>
          </p:cNvSpPr>
          <p:nvPr>
            <p:ph type="sldNum" sz="quarter" idx="10"/>
          </p:nvPr>
        </p:nvSpPr>
        <p:spPr/>
        <p:txBody>
          <a:bodyPr/>
          <a:lstStyle/>
          <a:p>
            <a:fld id="{7AFEA3F6-B450-4284-BB2C-4DA94784FDB0}" type="slidenum">
              <a:rPr lang="en-US" smtClean="0"/>
              <a:t>11</a:t>
            </a:fld>
            <a:endParaRPr lang="en-US"/>
          </a:p>
        </p:txBody>
      </p:sp>
    </p:spTree>
    <p:extLst>
      <p:ext uri="{BB962C8B-B14F-4D97-AF65-F5344CB8AC3E}">
        <p14:creationId xmlns:p14="http://schemas.microsoft.com/office/powerpoint/2010/main" val="23596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Hướng</a:t>
            </a:r>
            <a:r>
              <a:rPr lang="en-US" baseline="0"/>
              <a:t> dẫn học sinh làm nhóm, vẽ sơ đồ tư duy để trả lời câu hỏi này.</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21</a:t>
            </a:fld>
            <a:endParaRPr lang="en-US"/>
          </a:p>
        </p:txBody>
      </p:sp>
    </p:spTree>
    <p:extLst>
      <p:ext uri="{BB962C8B-B14F-4D97-AF65-F5344CB8AC3E}">
        <p14:creationId xmlns:p14="http://schemas.microsoft.com/office/powerpoint/2010/main" val="2734952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Hướng</a:t>
            </a:r>
            <a:r>
              <a:rPr lang="en-US" baseline="0"/>
              <a:t> dẫn học sinh làm nhóm, vẽ sơ đồ tư duy để trả lời câu hỏi này.</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22</a:t>
            </a:fld>
            <a:endParaRPr lang="en-US"/>
          </a:p>
        </p:txBody>
      </p:sp>
    </p:spTree>
    <p:extLst>
      <p:ext uri="{BB962C8B-B14F-4D97-AF65-F5344CB8AC3E}">
        <p14:creationId xmlns:p14="http://schemas.microsoft.com/office/powerpoint/2010/main" val="3095199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HS có</a:t>
            </a:r>
            <a:r>
              <a:rPr lang="en-US" baseline="0"/>
              <a:t> thể đưa thêm các cách xử lí tình huống khác nữa</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23</a:t>
            </a:fld>
            <a:endParaRPr lang="en-US"/>
          </a:p>
        </p:txBody>
      </p:sp>
    </p:spTree>
    <p:extLst>
      <p:ext uri="{BB962C8B-B14F-4D97-AF65-F5344CB8AC3E}">
        <p14:creationId xmlns:p14="http://schemas.microsoft.com/office/powerpoint/2010/main" val="1652221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HS có</a:t>
            </a:r>
            <a:r>
              <a:rPr lang="en-US" baseline="0"/>
              <a:t> thể đưa thêm các cách xử lí tình huống khác nữa</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24</a:t>
            </a:fld>
            <a:endParaRPr lang="en-US"/>
          </a:p>
        </p:txBody>
      </p:sp>
    </p:spTree>
    <p:extLst>
      <p:ext uri="{BB962C8B-B14F-4D97-AF65-F5344CB8AC3E}">
        <p14:creationId xmlns:p14="http://schemas.microsoft.com/office/powerpoint/2010/main" val="2825082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hướng</a:t>
            </a:r>
            <a:r>
              <a:rPr lang="en-US" baseline="0"/>
              <a:t> dẫn hs đồ chữ hoa B. GV hỏi để khai thác cho HS hiểu kĩ thuật viết (chữ đầu câu viết hoa, cuối câu có dấu chấm, khoảng cách các chữ bằng 1 con chữ o…). Đây chỉ là gợi ý, hs có thể có Câu trả lời khác hợp lí là được ạ</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25</a:t>
            </a:fld>
            <a:endParaRPr lang="en-US"/>
          </a:p>
        </p:txBody>
      </p:sp>
    </p:spTree>
    <p:extLst>
      <p:ext uri="{BB962C8B-B14F-4D97-AF65-F5344CB8AC3E}">
        <p14:creationId xmlns:p14="http://schemas.microsoft.com/office/powerpoint/2010/main" val="236544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89" indent="0" algn="ctr">
              <a:buNone/>
              <a:defRPr>
                <a:solidFill>
                  <a:schemeClr val="tx1">
                    <a:tint val="75000"/>
                  </a:schemeClr>
                </a:solidFill>
              </a:defRPr>
            </a:lvl2pPr>
            <a:lvl3pPr marL="913180" indent="0" algn="ctr">
              <a:buNone/>
              <a:defRPr>
                <a:solidFill>
                  <a:schemeClr val="tx1">
                    <a:tint val="75000"/>
                  </a:schemeClr>
                </a:solidFill>
              </a:defRPr>
            </a:lvl3pPr>
            <a:lvl4pPr marL="1369769" indent="0" algn="ctr">
              <a:buNone/>
              <a:defRPr>
                <a:solidFill>
                  <a:schemeClr val="tx1">
                    <a:tint val="75000"/>
                  </a:schemeClr>
                </a:solidFill>
              </a:defRPr>
            </a:lvl4pPr>
            <a:lvl5pPr marL="1826359" indent="0" algn="ctr">
              <a:buNone/>
              <a:defRPr>
                <a:solidFill>
                  <a:schemeClr val="tx1">
                    <a:tint val="75000"/>
                  </a:schemeClr>
                </a:solidFill>
              </a:defRPr>
            </a:lvl5pPr>
            <a:lvl6pPr marL="2282948" indent="0" algn="ctr">
              <a:buNone/>
              <a:defRPr>
                <a:solidFill>
                  <a:schemeClr val="tx1">
                    <a:tint val="75000"/>
                  </a:schemeClr>
                </a:solidFill>
              </a:defRPr>
            </a:lvl6pPr>
            <a:lvl7pPr marL="2739538" indent="0" algn="ctr">
              <a:buNone/>
              <a:defRPr>
                <a:solidFill>
                  <a:schemeClr val="tx1">
                    <a:tint val="75000"/>
                  </a:schemeClr>
                </a:solidFill>
              </a:defRPr>
            </a:lvl7pPr>
            <a:lvl8pPr marL="3196128" indent="0" algn="ctr">
              <a:buNone/>
              <a:defRPr>
                <a:solidFill>
                  <a:schemeClr val="tx1">
                    <a:tint val="75000"/>
                  </a:schemeClr>
                </a:solidFill>
              </a:defRPr>
            </a:lvl8pPr>
            <a:lvl9pPr marL="365271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3/14/2022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89" indent="0">
              <a:buNone/>
              <a:defRPr sz="2000" b="1"/>
            </a:lvl2pPr>
            <a:lvl3pPr marL="913180" indent="0">
              <a:buNone/>
              <a:defRPr sz="1800" b="1"/>
            </a:lvl3pPr>
            <a:lvl4pPr marL="1369769" indent="0">
              <a:buNone/>
              <a:defRPr sz="1600" b="1"/>
            </a:lvl4pPr>
            <a:lvl5pPr marL="1826359" indent="0">
              <a:buNone/>
              <a:defRPr sz="1600" b="1"/>
            </a:lvl5pPr>
            <a:lvl6pPr marL="2282948" indent="0">
              <a:buNone/>
              <a:defRPr sz="1600" b="1"/>
            </a:lvl6pPr>
            <a:lvl7pPr marL="2739538" indent="0">
              <a:buNone/>
              <a:defRPr sz="1600" b="1"/>
            </a:lvl7pPr>
            <a:lvl8pPr marL="3196128" indent="0">
              <a:buNone/>
              <a:defRPr sz="1600" b="1"/>
            </a:lvl8pPr>
            <a:lvl9pPr marL="3652717"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151335"/>
            <a:ext cx="4041775" cy="479822"/>
          </a:xfrm>
        </p:spPr>
        <p:txBody>
          <a:bodyPr anchor="b"/>
          <a:lstStyle>
            <a:lvl1pPr marL="0" indent="0">
              <a:buNone/>
              <a:defRPr sz="2400" b="1"/>
            </a:lvl1pPr>
            <a:lvl2pPr marL="456589" indent="0">
              <a:buNone/>
              <a:defRPr sz="2000" b="1"/>
            </a:lvl2pPr>
            <a:lvl3pPr marL="913180" indent="0">
              <a:buNone/>
              <a:defRPr sz="1800" b="1"/>
            </a:lvl3pPr>
            <a:lvl4pPr marL="1369769" indent="0">
              <a:buNone/>
              <a:defRPr sz="1600" b="1"/>
            </a:lvl4pPr>
            <a:lvl5pPr marL="1826359" indent="0">
              <a:buNone/>
              <a:defRPr sz="1600" b="1"/>
            </a:lvl5pPr>
            <a:lvl6pPr marL="2282948" indent="0">
              <a:buNone/>
              <a:defRPr sz="1600" b="1"/>
            </a:lvl6pPr>
            <a:lvl7pPr marL="2739538" indent="0">
              <a:buNone/>
              <a:defRPr sz="1600" b="1"/>
            </a:lvl7pPr>
            <a:lvl8pPr marL="3196128" indent="0">
              <a:buNone/>
              <a:defRPr sz="1600" b="1"/>
            </a:lvl8pPr>
            <a:lvl9pPr marL="365271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3/14/2022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20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097866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19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42146080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18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260967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17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29603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1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1114099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1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830418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1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030009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1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40894157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1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625910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1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2700471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0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307662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9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7971257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8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8654008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5563654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2241499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4142179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4281131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2585307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7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84735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339211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3/14/2022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076329"/>
            <a:ext cx="3008313" cy="3518297"/>
          </a:xfrm>
        </p:spPr>
        <p:txBody>
          <a:bodyPr/>
          <a:lstStyle>
            <a:lvl1pPr marL="0" indent="0">
              <a:buNone/>
              <a:defRPr sz="1400"/>
            </a:lvl1pPr>
            <a:lvl2pPr marL="456589" indent="0">
              <a:buNone/>
              <a:defRPr sz="1200"/>
            </a:lvl2pPr>
            <a:lvl3pPr marL="913180" indent="0">
              <a:buNone/>
              <a:defRPr sz="1000"/>
            </a:lvl3pPr>
            <a:lvl4pPr marL="1369769" indent="0">
              <a:buNone/>
              <a:defRPr sz="900"/>
            </a:lvl4pPr>
            <a:lvl5pPr marL="1826359" indent="0">
              <a:buNone/>
              <a:defRPr sz="900"/>
            </a:lvl5pPr>
            <a:lvl6pPr marL="2282948" indent="0">
              <a:buNone/>
              <a:defRPr sz="900"/>
            </a:lvl6pPr>
            <a:lvl7pPr marL="2739538" indent="0">
              <a:buNone/>
              <a:defRPr sz="900"/>
            </a:lvl7pPr>
            <a:lvl8pPr marL="3196128" indent="0">
              <a:buNone/>
              <a:defRPr sz="900"/>
            </a:lvl8pPr>
            <a:lvl9pPr marL="365271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89" indent="0">
              <a:buNone/>
              <a:defRPr sz="2800"/>
            </a:lvl2pPr>
            <a:lvl3pPr marL="913180" indent="0">
              <a:buNone/>
              <a:defRPr sz="2400"/>
            </a:lvl3pPr>
            <a:lvl4pPr marL="1369769" indent="0">
              <a:buNone/>
              <a:defRPr sz="2000"/>
            </a:lvl4pPr>
            <a:lvl5pPr marL="1826359" indent="0">
              <a:buNone/>
              <a:defRPr sz="2000"/>
            </a:lvl5pPr>
            <a:lvl6pPr marL="2282948" indent="0">
              <a:buNone/>
              <a:defRPr sz="2000"/>
            </a:lvl6pPr>
            <a:lvl7pPr marL="2739538" indent="0">
              <a:buNone/>
              <a:defRPr sz="2000"/>
            </a:lvl7pPr>
            <a:lvl8pPr marL="3196128" indent="0">
              <a:buNone/>
              <a:defRPr sz="2000"/>
            </a:lvl8pPr>
            <a:lvl9pPr marL="3652717" indent="0">
              <a:buNone/>
              <a:defRPr sz="2000"/>
            </a:lvl9pPr>
          </a:lstStyle>
          <a:p>
            <a:endParaRPr lang="en-US"/>
          </a:p>
        </p:txBody>
      </p:sp>
      <p:sp>
        <p:nvSpPr>
          <p:cNvPr id="4" name="Text Placeholder 3"/>
          <p:cNvSpPr>
            <a:spLocks noGrp="1"/>
          </p:cNvSpPr>
          <p:nvPr>
            <p:ph type="body" sz="half" idx="2"/>
          </p:nvPr>
        </p:nvSpPr>
        <p:spPr>
          <a:xfrm>
            <a:off x="1792288" y="4025506"/>
            <a:ext cx="5486400" cy="603647"/>
          </a:xfrm>
        </p:spPr>
        <p:txBody>
          <a:bodyPr/>
          <a:lstStyle>
            <a:lvl1pPr marL="0" indent="0">
              <a:buNone/>
              <a:defRPr sz="1400"/>
            </a:lvl1pPr>
            <a:lvl2pPr marL="456589" indent="0">
              <a:buNone/>
              <a:defRPr sz="1200"/>
            </a:lvl2pPr>
            <a:lvl3pPr marL="913180" indent="0">
              <a:buNone/>
              <a:defRPr sz="1000"/>
            </a:lvl3pPr>
            <a:lvl4pPr marL="1369769" indent="0">
              <a:buNone/>
              <a:defRPr sz="900"/>
            </a:lvl4pPr>
            <a:lvl5pPr marL="1826359" indent="0">
              <a:buNone/>
              <a:defRPr sz="900"/>
            </a:lvl5pPr>
            <a:lvl6pPr marL="2282948" indent="0">
              <a:buNone/>
              <a:defRPr sz="900"/>
            </a:lvl6pPr>
            <a:lvl7pPr marL="2739538" indent="0">
              <a:buNone/>
              <a:defRPr sz="900"/>
            </a:lvl7pPr>
            <a:lvl8pPr marL="3196128" indent="0">
              <a:buNone/>
              <a:defRPr sz="900"/>
            </a:lvl8pPr>
            <a:lvl9pPr marL="365271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51096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492270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431359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907354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96121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89" indent="0">
              <a:buNone/>
              <a:defRPr sz="1800">
                <a:solidFill>
                  <a:schemeClr val="tx1">
                    <a:tint val="75000"/>
                  </a:schemeClr>
                </a:solidFill>
              </a:defRPr>
            </a:lvl2pPr>
            <a:lvl3pPr marL="913180" indent="0">
              <a:buNone/>
              <a:defRPr sz="1600">
                <a:solidFill>
                  <a:schemeClr val="tx1">
                    <a:tint val="75000"/>
                  </a:schemeClr>
                </a:solidFill>
              </a:defRPr>
            </a:lvl3pPr>
            <a:lvl4pPr marL="1369769" indent="0">
              <a:buNone/>
              <a:defRPr sz="1400">
                <a:solidFill>
                  <a:schemeClr val="tx1">
                    <a:tint val="75000"/>
                  </a:schemeClr>
                </a:solidFill>
              </a:defRPr>
            </a:lvl4pPr>
            <a:lvl5pPr marL="1826359" indent="0">
              <a:buNone/>
              <a:defRPr sz="1400">
                <a:solidFill>
                  <a:schemeClr val="tx1">
                    <a:tint val="75000"/>
                  </a:schemeClr>
                </a:solidFill>
              </a:defRPr>
            </a:lvl5pPr>
            <a:lvl6pPr marL="2282948" indent="0">
              <a:buNone/>
              <a:defRPr sz="1400">
                <a:solidFill>
                  <a:schemeClr val="tx1">
                    <a:tint val="75000"/>
                  </a:schemeClr>
                </a:solidFill>
              </a:defRPr>
            </a:lvl6pPr>
            <a:lvl7pPr marL="2739538" indent="0">
              <a:buNone/>
              <a:defRPr sz="1400">
                <a:solidFill>
                  <a:schemeClr val="tx1">
                    <a:tint val="75000"/>
                  </a:schemeClr>
                </a:solidFill>
              </a:defRPr>
            </a:lvl7pPr>
            <a:lvl8pPr marL="3196128" indent="0">
              <a:buNone/>
              <a:defRPr sz="1400">
                <a:solidFill>
                  <a:schemeClr val="tx1">
                    <a:tint val="75000"/>
                  </a:schemeClr>
                </a:solidFill>
              </a:defRPr>
            </a:lvl8pPr>
            <a:lvl9pPr marL="3652717"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jpg"/><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17" tIns="45660" rIns="91317" bIns="4566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317" tIns="45660" rIns="91317" bIns="4566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317" tIns="45660" rIns="91317" bIns="45660" rtlCol="0" anchor="ctr"/>
          <a:lstStyle>
            <a:lvl1pPr algn="l">
              <a:defRPr sz="1200">
                <a:solidFill>
                  <a:schemeClr val="tx1">
                    <a:tint val="75000"/>
                  </a:schemeClr>
                </a:solidFill>
              </a:defRPr>
            </a:lvl1pPr>
          </a:lstStyle>
          <a:p>
            <a:fld id="{4CEF851F-4C9B-4ED8-A706-7687066F5A2C}" type="datetimeFigureOut">
              <a:rPr lang="en-US" smtClean="0"/>
              <a:t>3/14/2022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17" tIns="45660" rIns="91317" bIns="4566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17" tIns="45660" rIns="91317" bIns="45660"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85" r:id="rId3"/>
    <p:sldLayoutId id="2147483681" r:id="rId4"/>
    <p:sldLayoutId id="2147483679" r:id="rId5"/>
    <p:sldLayoutId id="2147483676" r:id="rId6"/>
    <p:sldLayoutId id="2147483674" r:id="rId7"/>
    <p:sldLayoutId id="2147483663" r:id="rId8"/>
    <p:sldLayoutId id="2147483651" r:id="rId9"/>
    <p:sldLayoutId id="2147483652" r:id="rId10"/>
    <p:sldLayoutId id="2147483653" r:id="rId11"/>
    <p:sldLayoutId id="2147483654" r:id="rId12"/>
    <p:sldLayoutId id="2147483684" r:id="rId13"/>
    <p:sldLayoutId id="2147483683" r:id="rId14"/>
    <p:sldLayoutId id="2147483682" r:id="rId15"/>
    <p:sldLayoutId id="2147483680" r:id="rId16"/>
    <p:sldLayoutId id="2147483678" r:id="rId17"/>
    <p:sldLayoutId id="2147483677" r:id="rId18"/>
    <p:sldLayoutId id="2147483675" r:id="rId19"/>
    <p:sldLayoutId id="2147483673" r:id="rId20"/>
    <p:sldLayoutId id="2147483672" r:id="rId21"/>
    <p:sldLayoutId id="2147483671" r:id="rId22"/>
    <p:sldLayoutId id="2147483670" r:id="rId23"/>
    <p:sldLayoutId id="2147483669" r:id="rId24"/>
    <p:sldLayoutId id="2147483668" r:id="rId25"/>
    <p:sldLayoutId id="2147483667" r:id="rId26"/>
    <p:sldLayoutId id="2147483666" r:id="rId27"/>
    <p:sldLayoutId id="2147483665" r:id="rId28"/>
    <p:sldLayoutId id="2147483664" r:id="rId29"/>
    <p:sldLayoutId id="2147483662" r:id="rId30"/>
    <p:sldLayoutId id="2147483661" r:id="rId31"/>
    <p:sldLayoutId id="2147483660" r:id="rId32"/>
    <p:sldLayoutId id="2147483655" r:id="rId33"/>
    <p:sldLayoutId id="2147483656" r:id="rId34"/>
    <p:sldLayoutId id="2147483657" r:id="rId35"/>
    <p:sldLayoutId id="2147483658" r:id="rId36"/>
    <p:sldLayoutId id="2147483659" r:id="rId37"/>
  </p:sldLayoutIdLst>
  <p:txStyles>
    <p:titleStyle>
      <a:lvl1pPr algn="ctr" defTabSz="913180" rtl="0" eaLnBrk="1" latinLnBrk="0" hangingPunct="1">
        <a:spcBef>
          <a:spcPct val="0"/>
        </a:spcBef>
        <a:buNone/>
        <a:defRPr sz="4400" kern="1200">
          <a:solidFill>
            <a:schemeClr val="tx1"/>
          </a:solidFill>
          <a:latin typeface="+mj-lt"/>
          <a:ea typeface="+mj-ea"/>
          <a:cs typeface="+mj-cs"/>
        </a:defRPr>
      </a:lvl1pPr>
    </p:titleStyle>
    <p:bodyStyle>
      <a:lvl1pPr marL="342442" indent="-342442" algn="l" defTabSz="91318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958" indent="-285369" algn="l" defTabSz="91318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474" indent="-228296" algn="l" defTabSz="91318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064"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654"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1243"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832"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4423"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1012"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180" rtl="0" eaLnBrk="1" latinLnBrk="0" hangingPunct="1">
        <a:defRPr sz="1800" kern="1200">
          <a:solidFill>
            <a:schemeClr val="tx1"/>
          </a:solidFill>
          <a:latin typeface="+mn-lt"/>
          <a:ea typeface="+mn-ea"/>
          <a:cs typeface="+mn-cs"/>
        </a:defRPr>
      </a:lvl1pPr>
      <a:lvl2pPr marL="456589" algn="l" defTabSz="913180" rtl="0" eaLnBrk="1" latinLnBrk="0" hangingPunct="1">
        <a:defRPr sz="1800" kern="1200">
          <a:solidFill>
            <a:schemeClr val="tx1"/>
          </a:solidFill>
          <a:latin typeface="+mn-lt"/>
          <a:ea typeface="+mn-ea"/>
          <a:cs typeface="+mn-cs"/>
        </a:defRPr>
      </a:lvl2pPr>
      <a:lvl3pPr marL="913180" algn="l" defTabSz="913180" rtl="0" eaLnBrk="1" latinLnBrk="0" hangingPunct="1">
        <a:defRPr sz="1800" kern="1200">
          <a:solidFill>
            <a:schemeClr val="tx1"/>
          </a:solidFill>
          <a:latin typeface="+mn-lt"/>
          <a:ea typeface="+mn-ea"/>
          <a:cs typeface="+mn-cs"/>
        </a:defRPr>
      </a:lvl3pPr>
      <a:lvl4pPr marL="1369769" algn="l" defTabSz="913180" rtl="0" eaLnBrk="1" latinLnBrk="0" hangingPunct="1">
        <a:defRPr sz="1800" kern="1200">
          <a:solidFill>
            <a:schemeClr val="tx1"/>
          </a:solidFill>
          <a:latin typeface="+mn-lt"/>
          <a:ea typeface="+mn-ea"/>
          <a:cs typeface="+mn-cs"/>
        </a:defRPr>
      </a:lvl4pPr>
      <a:lvl5pPr marL="1826359" algn="l" defTabSz="913180" rtl="0" eaLnBrk="1" latinLnBrk="0" hangingPunct="1">
        <a:defRPr sz="1800" kern="1200">
          <a:solidFill>
            <a:schemeClr val="tx1"/>
          </a:solidFill>
          <a:latin typeface="+mn-lt"/>
          <a:ea typeface="+mn-ea"/>
          <a:cs typeface="+mn-cs"/>
        </a:defRPr>
      </a:lvl5pPr>
      <a:lvl6pPr marL="2282948" algn="l" defTabSz="913180" rtl="0" eaLnBrk="1" latinLnBrk="0" hangingPunct="1">
        <a:defRPr sz="1800" kern="1200">
          <a:solidFill>
            <a:schemeClr val="tx1"/>
          </a:solidFill>
          <a:latin typeface="+mn-lt"/>
          <a:ea typeface="+mn-ea"/>
          <a:cs typeface="+mn-cs"/>
        </a:defRPr>
      </a:lvl6pPr>
      <a:lvl7pPr marL="2739538" algn="l" defTabSz="913180" rtl="0" eaLnBrk="1" latinLnBrk="0" hangingPunct="1">
        <a:defRPr sz="1800" kern="1200">
          <a:solidFill>
            <a:schemeClr val="tx1"/>
          </a:solidFill>
          <a:latin typeface="+mn-lt"/>
          <a:ea typeface="+mn-ea"/>
          <a:cs typeface="+mn-cs"/>
        </a:defRPr>
      </a:lvl7pPr>
      <a:lvl8pPr marL="3196128" algn="l" defTabSz="913180" rtl="0" eaLnBrk="1" latinLnBrk="0" hangingPunct="1">
        <a:defRPr sz="1800" kern="1200">
          <a:solidFill>
            <a:schemeClr val="tx1"/>
          </a:solidFill>
          <a:latin typeface="+mn-lt"/>
          <a:ea typeface="+mn-ea"/>
          <a:cs typeface="+mn-cs"/>
        </a:defRPr>
      </a:lvl8pPr>
      <a:lvl9pPr marL="3652717" algn="l" defTabSz="91318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3139" t="50000" b="10982"/>
          <a:stretch/>
        </p:blipFill>
        <p:spPr>
          <a:xfrm>
            <a:off x="5105400" y="3378344"/>
            <a:ext cx="1140280" cy="1593619"/>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99" y="158966"/>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2166" y="419100"/>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077" y="3105150"/>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34364" t="30154" r="36413" b="28451"/>
          <a:stretch/>
        </p:blipFill>
        <p:spPr>
          <a:xfrm>
            <a:off x="7526482" y="3201785"/>
            <a:ext cx="904010" cy="1690688"/>
          </a:xfrm>
          <a:prstGeom prst="rect">
            <a:avLst/>
          </a:prstGeom>
        </p:spPr>
      </p:pic>
      <p:sp>
        <p:nvSpPr>
          <p:cNvPr id="3" name="Cloud 2"/>
          <p:cNvSpPr/>
          <p:nvPr/>
        </p:nvSpPr>
        <p:spPr>
          <a:xfrm>
            <a:off x="1371600" y="590550"/>
            <a:ext cx="6032965" cy="31242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Arial" pitchFamily="34" charset="0"/>
                <a:ea typeface="Arial-Rounded" pitchFamily="34" charset="0"/>
                <a:cs typeface="Arial" pitchFamily="34" charset="0"/>
              </a:rPr>
              <a:t> </a:t>
            </a:r>
            <a:r>
              <a:rPr lang="en-US" sz="4000" dirty="0" err="1">
                <a:solidFill>
                  <a:schemeClr val="tx1"/>
                </a:solidFill>
                <a:latin typeface="Arial" pitchFamily="34" charset="0"/>
                <a:ea typeface="Arial-Rounded" pitchFamily="34" charset="0"/>
                <a:cs typeface="Arial" pitchFamily="34" charset="0"/>
              </a:rPr>
              <a:t>Khởi</a:t>
            </a:r>
            <a:r>
              <a:rPr lang="en-US" sz="4000" dirty="0">
                <a:solidFill>
                  <a:schemeClr val="tx1"/>
                </a:solidFill>
                <a:latin typeface="Arial" pitchFamily="34" charset="0"/>
                <a:ea typeface="Arial-Rounded" pitchFamily="34" charset="0"/>
                <a:cs typeface="Arial" pitchFamily="34" charset="0"/>
              </a:rPr>
              <a:t> </a:t>
            </a:r>
            <a:r>
              <a:rPr lang="en-US" sz="4000" dirty="0" err="1">
                <a:solidFill>
                  <a:schemeClr val="tx1"/>
                </a:solidFill>
                <a:latin typeface="Arial" pitchFamily="34" charset="0"/>
                <a:ea typeface="Arial-Rounded" pitchFamily="34" charset="0"/>
                <a:cs typeface="Arial" pitchFamily="34" charset="0"/>
              </a:rPr>
              <a:t>động</a:t>
            </a:r>
            <a:endParaRPr lang="en-US" sz="4000" dirty="0">
              <a:solidFill>
                <a:schemeClr val="tx1"/>
              </a:solidFill>
            </a:endParaRPr>
          </a:p>
        </p:txBody>
      </p:sp>
    </p:spTree>
    <p:extLst>
      <p:ext uri="{BB962C8B-B14F-4D97-AF65-F5344CB8AC3E}">
        <p14:creationId xmlns:p14="http://schemas.microsoft.com/office/powerpoint/2010/main" val="534346095"/>
      </p:ext>
    </p:extLst>
  </p:cSld>
  <p:clrMapOvr>
    <a:masterClrMapping/>
  </p:clrMapOvr>
  <mc:AlternateContent xmlns:mc="http://schemas.openxmlformats.org/markup-compatibility/2006" xmlns:p14="http://schemas.microsoft.com/office/powerpoint/2010/main">
    <mc:Choice Requires="p14">
      <p:transition spd="slow" p14:dur="2000" advTm="10614"/>
    </mc:Choice>
    <mc:Fallback xmlns="">
      <p:transition spd="slow" advTm="1061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490273" y="19050"/>
            <a:ext cx="5947064" cy="523099"/>
          </a:xfrm>
          <a:prstGeom prst="rect">
            <a:avLst/>
          </a:prstGeom>
          <a:noFill/>
        </p:spPr>
        <p:txBody>
          <a:bodyPr wrap="square" lIns="91317" tIns="45660" rIns="91317" bIns="45660" rtlCol="0">
            <a:spAutoFit/>
          </a:bodyPr>
          <a:lstStyle/>
          <a:p>
            <a:pPr algn="ctr"/>
            <a:r>
              <a:rPr lang="en-US" sz="2800" b="1">
                <a:latin typeface="Arial" pitchFamily="34" charset="0"/>
                <a:ea typeface="Arial-Rounded" pitchFamily="34" charset="0"/>
                <a:cs typeface="Arial" pitchFamily="34" charset="0"/>
              </a:rPr>
              <a:t>Nếu không may bị lạc</a:t>
            </a:r>
          </a:p>
        </p:txBody>
      </p:sp>
      <p:sp>
        <p:nvSpPr>
          <p:cNvPr id="9" name="TextBox 8"/>
          <p:cNvSpPr txBox="1"/>
          <p:nvPr/>
        </p:nvSpPr>
        <p:spPr>
          <a:xfrm>
            <a:off x="71910" y="516876"/>
            <a:ext cx="8977746" cy="4154862"/>
          </a:xfrm>
          <a:prstGeom prst="rect">
            <a:avLst/>
          </a:prstGeom>
          <a:noFill/>
        </p:spPr>
        <p:txBody>
          <a:bodyPr wrap="square" lIns="91317" tIns="45660" rIns="91317" bIns="45660" rtlCol="0">
            <a:spAutoFit/>
          </a:bodyPr>
          <a:lstStyle/>
          <a:p>
            <a:pPr algn="just"/>
            <a:r>
              <a:rPr lang="en-US" sz="2400">
                <a:latin typeface="Arial" pitchFamily="34" charset="0"/>
                <a:ea typeface="Arial-Rounded" pitchFamily="34" charset="0"/>
                <a:cs typeface="Arial" pitchFamily="34" charset="0"/>
              </a:rPr>
              <a:t>	Sáng chủ nhật, bố cho Nam và em đi công viên. Công viên đông như hội. Khi vào cổng, bố dặn: “Các con cẩn thận kẻo bị lạc. Nếu không may bị lạc, các con nhớ ra cổng này. Nhìn kìa, cổng có lá cờ rất to”.</a:t>
            </a:r>
          </a:p>
          <a:p>
            <a:pPr algn="just"/>
            <a:r>
              <a:rPr lang="en-US" sz="2400">
                <a:latin typeface="Arial" pitchFamily="34" charset="0"/>
                <a:ea typeface="Arial-Rounded" pitchFamily="34" charset="0"/>
                <a:cs typeface="Arial" pitchFamily="34" charset="0"/>
              </a:rPr>
              <a:t>	Công viên đẹp quá. Nam cứ mải mê xem hết chỗ này đến chỗ khác. Lúc ngoảnh lại thì không thấy bố và em đâu. Nam vừa chạy tìm vừa gọi “Bố ơi! Bố ơi!”. Hoảng hốt, Nam suýt khóc. Chợt Nam nhìn thấy tấm biển “Lối ra cổng”. Nhớ lời bố dặn, Nam đi theo hướng tấm biển chỉ đường. “A, lá cờ kia rồi!”. Nam mừng rỡ khi thấy bố và em đang chờ ở đó.</a:t>
            </a:r>
          </a:p>
          <a:p>
            <a:pPr algn="r"/>
            <a:r>
              <a:rPr lang="en-US" sz="2400">
                <a:latin typeface="Arial" pitchFamily="34" charset="0"/>
                <a:ea typeface="Arial-Rounded" pitchFamily="34" charset="0"/>
                <a:cs typeface="Arial" pitchFamily="34" charset="0"/>
              </a:rPr>
              <a:t>(</a:t>
            </a:r>
            <a:r>
              <a:rPr lang="en-US" sz="2400" i="1">
                <a:latin typeface="Arial" pitchFamily="34" charset="0"/>
                <a:ea typeface="Arial-Rounded" pitchFamily="34" charset="0"/>
                <a:cs typeface="Arial" pitchFamily="34" charset="0"/>
              </a:rPr>
              <a:t>Theo</a:t>
            </a:r>
            <a:r>
              <a:rPr lang="en-US" sz="2400">
                <a:latin typeface="Arial" pitchFamily="34" charset="0"/>
                <a:ea typeface="Arial-Rounded" pitchFamily="34" charset="0"/>
                <a:cs typeface="Arial" pitchFamily="34" charset="0"/>
              </a:rPr>
              <a:t> Phạm Thị Thúy – Tuấn Hiển)</a:t>
            </a:r>
          </a:p>
        </p:txBody>
      </p:sp>
    </p:spTree>
    <p:extLst>
      <p:ext uri="{BB962C8B-B14F-4D97-AF65-F5344CB8AC3E}">
        <p14:creationId xmlns:p14="http://schemas.microsoft.com/office/powerpoint/2010/main" val="299078902"/>
      </p:ext>
    </p:extLst>
  </p:cSld>
  <p:clrMapOvr>
    <a:masterClrMapping/>
  </p:clrMapOvr>
  <mc:AlternateContent xmlns:mc="http://schemas.openxmlformats.org/markup-compatibility/2006" xmlns:p14="http://schemas.microsoft.com/office/powerpoint/2010/main">
    <mc:Choice Requires="p14">
      <p:transition spd="slow" p14:dur="2000" advTm="11480"/>
    </mc:Choice>
    <mc:Fallback xmlns="">
      <p:transition spd="slow" advTm="1148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4534326"/>
            <a:ext cx="5947064"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Đọc nối tiếp câu</a:t>
            </a:r>
          </a:p>
        </p:txBody>
      </p:sp>
      <p:sp>
        <p:nvSpPr>
          <p:cNvPr id="8" name="TextBox 7"/>
          <p:cNvSpPr txBox="1"/>
          <p:nvPr/>
        </p:nvSpPr>
        <p:spPr>
          <a:xfrm>
            <a:off x="1490273" y="19050"/>
            <a:ext cx="5947064" cy="523099"/>
          </a:xfrm>
          <a:prstGeom prst="rect">
            <a:avLst/>
          </a:prstGeom>
          <a:noFill/>
        </p:spPr>
        <p:txBody>
          <a:bodyPr wrap="square" lIns="91317" tIns="45660" rIns="91317" bIns="45660" rtlCol="0">
            <a:spAutoFit/>
          </a:bodyPr>
          <a:lstStyle/>
          <a:p>
            <a:pPr algn="ctr"/>
            <a:r>
              <a:rPr lang="en-US" sz="2800" b="1">
                <a:latin typeface="Arial" pitchFamily="34" charset="0"/>
                <a:ea typeface="Arial-Rounded" pitchFamily="34" charset="0"/>
                <a:cs typeface="Arial" pitchFamily="34" charset="0"/>
              </a:rPr>
              <a:t>Nếu không may bị lạc</a:t>
            </a:r>
          </a:p>
        </p:txBody>
      </p:sp>
      <p:sp>
        <p:nvSpPr>
          <p:cNvPr id="9" name="TextBox 8"/>
          <p:cNvSpPr txBox="1"/>
          <p:nvPr/>
        </p:nvSpPr>
        <p:spPr>
          <a:xfrm>
            <a:off x="71910" y="516876"/>
            <a:ext cx="8977746" cy="4154862"/>
          </a:xfrm>
          <a:prstGeom prst="rect">
            <a:avLst/>
          </a:prstGeom>
          <a:noFill/>
        </p:spPr>
        <p:txBody>
          <a:bodyPr wrap="square" lIns="91317" tIns="45660" rIns="91317" bIns="45660" rtlCol="0">
            <a:spAutoFit/>
          </a:bodyPr>
          <a:lstStyle/>
          <a:p>
            <a:pPr algn="just"/>
            <a:r>
              <a:rPr lang="en-US" sz="2400">
                <a:latin typeface="Arial" pitchFamily="34" charset="0"/>
                <a:ea typeface="Arial-Rounded" pitchFamily="34" charset="0"/>
                <a:cs typeface="Arial" pitchFamily="34" charset="0"/>
              </a:rPr>
              <a:t>	Sáng chủ nhật, bố cho Nam và em đi công viên. Công viên đông như hội. Khi vào cổng, bố dặn: “Các con cẩn thận kẻo bị lạc. Nếu không may bị lạc, các con nhớ ra cổng này. Nhìn kìa, cổng có lá cờ rất to”.</a:t>
            </a:r>
          </a:p>
          <a:p>
            <a:pPr algn="just"/>
            <a:r>
              <a:rPr lang="en-US" sz="2400">
                <a:latin typeface="Arial" pitchFamily="34" charset="0"/>
                <a:ea typeface="Arial-Rounded" pitchFamily="34" charset="0"/>
                <a:cs typeface="Arial" pitchFamily="34" charset="0"/>
              </a:rPr>
              <a:t>	Công viên đẹp quá. Nam cứ mải mê xem hết chỗ này đến chỗ khác. Lúc ngoảnh lại thì không thấy bố và em đâu. Nam vừa chạy tìm vừa gọi “Bố ơi! Bố ơi!”. Hoảng hốt, Nam suýt khóc. Chợt Nam nhìn thấy tấm biển “Lối ra cổng”. Nhớ lời bố dặn, Nam đi theo hướng tấm biển chỉ đường. “A, lá cờ kia rồi!”. Nam mừng rỡ khi thấy bố và em đang chờ ở đó.</a:t>
            </a:r>
          </a:p>
          <a:p>
            <a:pPr algn="r"/>
            <a:r>
              <a:rPr lang="en-US" sz="2400">
                <a:latin typeface="Arial" pitchFamily="34" charset="0"/>
                <a:ea typeface="Arial-Rounded" pitchFamily="34" charset="0"/>
                <a:cs typeface="Arial" pitchFamily="34" charset="0"/>
              </a:rPr>
              <a:t>(</a:t>
            </a:r>
            <a:r>
              <a:rPr lang="en-US" sz="2400" i="1">
                <a:latin typeface="Arial" pitchFamily="34" charset="0"/>
                <a:ea typeface="Arial-Rounded" pitchFamily="34" charset="0"/>
                <a:cs typeface="Arial" pitchFamily="34" charset="0"/>
              </a:rPr>
              <a:t>Theo</a:t>
            </a:r>
            <a:r>
              <a:rPr lang="en-US" sz="2400">
                <a:latin typeface="Arial" pitchFamily="34" charset="0"/>
                <a:ea typeface="Arial-Rounded" pitchFamily="34" charset="0"/>
                <a:cs typeface="Arial" pitchFamily="34" charset="0"/>
              </a:rPr>
              <a:t> Phạm Thị Thúy – Tuấn Hiển)</a:t>
            </a:r>
          </a:p>
        </p:txBody>
      </p:sp>
      <p:sp>
        <p:nvSpPr>
          <p:cNvPr id="10" name="Lưu đồ: Đường kết nối 8">
            <a:extLst>
              <a:ext uri="{FF2B5EF4-FFF2-40B4-BE49-F238E27FC236}">
                <a16:creationId xmlns:a16="http://schemas.microsoft.com/office/drawing/2014/main" id="{AD1B23F2-CA6F-47C8-BE0C-98587F16D98B}"/>
              </a:ext>
            </a:extLst>
          </p:cNvPr>
          <p:cNvSpPr/>
          <p:nvPr/>
        </p:nvSpPr>
        <p:spPr>
          <a:xfrm>
            <a:off x="838200" y="366712"/>
            <a:ext cx="274320" cy="350874"/>
          </a:xfrm>
          <a:prstGeom prst="flowChartConnector">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1</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11" name="Lưu đồ: Đường kết nối 8">
            <a:extLst>
              <a:ext uri="{FF2B5EF4-FFF2-40B4-BE49-F238E27FC236}">
                <a16:creationId xmlns:a16="http://schemas.microsoft.com/office/drawing/2014/main" id="{D4E25513-5CD0-41E0-A5D4-3B8AC582AF34}"/>
              </a:ext>
            </a:extLst>
          </p:cNvPr>
          <p:cNvSpPr/>
          <p:nvPr/>
        </p:nvSpPr>
        <p:spPr>
          <a:xfrm>
            <a:off x="7969176" y="366712"/>
            <a:ext cx="274320" cy="350874"/>
          </a:xfrm>
          <a:prstGeom prst="flowChartConnector">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2</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12" name="Lưu đồ: Đường kết nối 8">
            <a:extLst>
              <a:ext uri="{FF2B5EF4-FFF2-40B4-BE49-F238E27FC236}">
                <a16:creationId xmlns:a16="http://schemas.microsoft.com/office/drawing/2014/main" id="{8A210C8D-9595-48D7-A8F6-785464D3AF2D}"/>
              </a:ext>
            </a:extLst>
          </p:cNvPr>
          <p:cNvSpPr/>
          <p:nvPr/>
        </p:nvSpPr>
        <p:spPr>
          <a:xfrm>
            <a:off x="2590800" y="819150"/>
            <a:ext cx="274320" cy="350874"/>
          </a:xfrm>
          <a:prstGeom prst="flowChartConnector">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3</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13" name="Lưu đồ: Đường kết nối 8">
            <a:extLst>
              <a:ext uri="{FF2B5EF4-FFF2-40B4-BE49-F238E27FC236}">
                <a16:creationId xmlns:a16="http://schemas.microsoft.com/office/drawing/2014/main" id="{80727A96-6954-409E-BC1A-C248398D6B01}"/>
              </a:ext>
            </a:extLst>
          </p:cNvPr>
          <p:cNvSpPr/>
          <p:nvPr/>
        </p:nvSpPr>
        <p:spPr>
          <a:xfrm>
            <a:off x="841193" y="1177102"/>
            <a:ext cx="274320" cy="350874"/>
          </a:xfrm>
          <a:prstGeom prst="flowChartConnector">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4</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14" name="Lưu đồ: Đường kết nối 8">
            <a:extLst>
              <a:ext uri="{FF2B5EF4-FFF2-40B4-BE49-F238E27FC236}">
                <a16:creationId xmlns:a16="http://schemas.microsoft.com/office/drawing/2014/main" id="{2260BC6F-166A-46ED-8CCE-EC4C5E6E1FC1}"/>
              </a:ext>
            </a:extLst>
          </p:cNvPr>
          <p:cNvSpPr/>
          <p:nvPr/>
        </p:nvSpPr>
        <p:spPr>
          <a:xfrm>
            <a:off x="7543800" y="1169010"/>
            <a:ext cx="274320" cy="350874"/>
          </a:xfrm>
          <a:prstGeom prst="flowChartConnector">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5</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15" name="Lưu đồ: Đường kết nối 8">
            <a:extLst>
              <a:ext uri="{FF2B5EF4-FFF2-40B4-BE49-F238E27FC236}">
                <a16:creationId xmlns:a16="http://schemas.microsoft.com/office/drawing/2014/main" id="{C852A124-FB05-4853-B5E3-B098C55C27AD}"/>
              </a:ext>
            </a:extLst>
          </p:cNvPr>
          <p:cNvSpPr/>
          <p:nvPr/>
        </p:nvSpPr>
        <p:spPr>
          <a:xfrm>
            <a:off x="838200" y="1962150"/>
            <a:ext cx="274320" cy="350874"/>
          </a:xfrm>
          <a:prstGeom prst="flowChartConnector">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6</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16" name="Lưu đồ: Đường kết nối 8">
            <a:extLst>
              <a:ext uri="{FF2B5EF4-FFF2-40B4-BE49-F238E27FC236}">
                <a16:creationId xmlns:a16="http://schemas.microsoft.com/office/drawing/2014/main" id="{6E1218F1-D59B-40B9-83C6-FAC8ED1877F9}"/>
              </a:ext>
            </a:extLst>
          </p:cNvPr>
          <p:cNvSpPr/>
          <p:nvPr/>
        </p:nvSpPr>
        <p:spPr>
          <a:xfrm>
            <a:off x="3657600" y="1885950"/>
            <a:ext cx="274320" cy="350874"/>
          </a:xfrm>
          <a:prstGeom prst="flowChartConnector">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7</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17" name="Lưu đồ: Đường kết nối 8">
            <a:extLst>
              <a:ext uri="{FF2B5EF4-FFF2-40B4-BE49-F238E27FC236}">
                <a16:creationId xmlns:a16="http://schemas.microsoft.com/office/drawing/2014/main" id="{2C8A2DDF-898F-4658-AC88-B0C5B47958EC}"/>
              </a:ext>
            </a:extLst>
          </p:cNvPr>
          <p:cNvSpPr/>
          <p:nvPr/>
        </p:nvSpPr>
        <p:spPr>
          <a:xfrm>
            <a:off x="1353113" y="2325864"/>
            <a:ext cx="274320" cy="350874"/>
          </a:xfrm>
          <a:prstGeom prst="flowChartConnector">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8</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18" name="Lưu đồ: Đường kết nối 8">
            <a:extLst>
              <a:ext uri="{FF2B5EF4-FFF2-40B4-BE49-F238E27FC236}">
                <a16:creationId xmlns:a16="http://schemas.microsoft.com/office/drawing/2014/main" id="{6262E013-2FC5-42A5-8EE6-93C5ECF11655}"/>
              </a:ext>
            </a:extLst>
          </p:cNvPr>
          <p:cNvSpPr/>
          <p:nvPr/>
        </p:nvSpPr>
        <p:spPr>
          <a:xfrm>
            <a:off x="7491482" y="2313024"/>
            <a:ext cx="274320" cy="350874"/>
          </a:xfrm>
          <a:prstGeom prst="flowChartConnector">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9</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19" name="Lưu đồ: Đường kết nối 8">
            <a:extLst>
              <a:ext uri="{FF2B5EF4-FFF2-40B4-BE49-F238E27FC236}">
                <a16:creationId xmlns:a16="http://schemas.microsoft.com/office/drawing/2014/main" id="{E516E1A4-D3C6-443D-B56E-5D275A9DC51D}"/>
              </a:ext>
            </a:extLst>
          </p:cNvPr>
          <p:cNvSpPr/>
          <p:nvPr/>
        </p:nvSpPr>
        <p:spPr>
          <a:xfrm>
            <a:off x="4506971" y="2663898"/>
            <a:ext cx="914400" cy="350874"/>
          </a:xfrm>
          <a:prstGeom prst="flowChartConnector">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a:solidFill>
                  <a:srgbClr val="FF0000"/>
                </a:solidFill>
                <a:latin typeface="Times New Roman" panose="02020603050405020304" pitchFamily="18" charset="0"/>
                <a:cs typeface="Times New Roman" panose="02020603050405020304" pitchFamily="18" charset="0"/>
              </a:rPr>
              <a:t>10</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20" name="Lưu đồ: Đường kết nối 8">
            <a:extLst>
              <a:ext uri="{FF2B5EF4-FFF2-40B4-BE49-F238E27FC236}">
                <a16:creationId xmlns:a16="http://schemas.microsoft.com/office/drawing/2014/main" id="{A91BD72C-85CC-4624-ACE1-FEEB86887FD8}"/>
              </a:ext>
            </a:extLst>
          </p:cNvPr>
          <p:cNvSpPr/>
          <p:nvPr/>
        </p:nvSpPr>
        <p:spPr>
          <a:xfrm>
            <a:off x="-304800" y="3014772"/>
            <a:ext cx="838200" cy="350874"/>
          </a:xfrm>
          <a:prstGeom prst="flowChartConnector">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a:solidFill>
                  <a:srgbClr val="FF0000"/>
                </a:solidFill>
                <a:latin typeface="Times New Roman" panose="02020603050405020304" pitchFamily="18" charset="0"/>
                <a:cs typeface="Times New Roman" panose="02020603050405020304" pitchFamily="18" charset="0"/>
              </a:rPr>
              <a:t>11</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21" name="Lưu đồ: Đường kết nối 8">
            <a:extLst>
              <a:ext uri="{FF2B5EF4-FFF2-40B4-BE49-F238E27FC236}">
                <a16:creationId xmlns:a16="http://schemas.microsoft.com/office/drawing/2014/main" id="{82033240-1E63-43D0-86B0-5979549558FA}"/>
              </a:ext>
            </a:extLst>
          </p:cNvPr>
          <p:cNvSpPr/>
          <p:nvPr/>
        </p:nvSpPr>
        <p:spPr>
          <a:xfrm>
            <a:off x="6096000" y="3014772"/>
            <a:ext cx="838200" cy="350874"/>
          </a:xfrm>
          <a:prstGeom prst="flowChartConnector">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a:solidFill>
                  <a:srgbClr val="FF0000"/>
                </a:solidFill>
                <a:latin typeface="Times New Roman" panose="02020603050405020304" pitchFamily="18" charset="0"/>
                <a:cs typeface="Times New Roman" panose="02020603050405020304" pitchFamily="18" charset="0"/>
              </a:rPr>
              <a:t>12</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22" name="Lưu đồ: Đường kết nối 8">
            <a:extLst>
              <a:ext uri="{FF2B5EF4-FFF2-40B4-BE49-F238E27FC236}">
                <a16:creationId xmlns:a16="http://schemas.microsoft.com/office/drawing/2014/main" id="{FB9369C7-9E4B-4AA9-BD7F-2980C8537757}"/>
              </a:ext>
            </a:extLst>
          </p:cNvPr>
          <p:cNvSpPr/>
          <p:nvPr/>
        </p:nvSpPr>
        <p:spPr>
          <a:xfrm>
            <a:off x="5297586" y="3337161"/>
            <a:ext cx="838200" cy="350874"/>
          </a:xfrm>
          <a:prstGeom prst="flowChartConnector">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a:solidFill>
                  <a:srgbClr val="FF0000"/>
                </a:solidFill>
                <a:latin typeface="Times New Roman" panose="02020603050405020304" pitchFamily="18" charset="0"/>
                <a:cs typeface="Times New Roman" panose="02020603050405020304" pitchFamily="18" charset="0"/>
              </a:rPr>
              <a:t>13</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23" name="Lưu đồ: Đường kết nối 8">
            <a:extLst>
              <a:ext uri="{FF2B5EF4-FFF2-40B4-BE49-F238E27FC236}">
                <a16:creationId xmlns:a16="http://schemas.microsoft.com/office/drawing/2014/main" id="{39E52134-5305-4C7A-8059-33BA8DF144DE}"/>
              </a:ext>
            </a:extLst>
          </p:cNvPr>
          <p:cNvSpPr/>
          <p:nvPr/>
        </p:nvSpPr>
        <p:spPr>
          <a:xfrm>
            <a:off x="7765802" y="3350117"/>
            <a:ext cx="838200" cy="350874"/>
          </a:xfrm>
          <a:prstGeom prst="flowChartConnector">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a:solidFill>
                  <a:srgbClr val="FF0000"/>
                </a:solidFill>
                <a:latin typeface="Times New Roman" panose="02020603050405020304" pitchFamily="18" charset="0"/>
                <a:cs typeface="Times New Roman" panose="02020603050405020304" pitchFamily="18" charset="0"/>
              </a:rPr>
              <a:t>14</a:t>
            </a:r>
            <a:endParaRPr lang="vi-VN"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7264660"/>
      </p:ext>
    </p:extLst>
  </p:cSld>
  <p:clrMapOvr>
    <a:masterClrMapping/>
  </p:clrMapOvr>
  <mc:AlternateContent xmlns:mc="http://schemas.openxmlformats.org/markup-compatibility/2006" xmlns:p14="http://schemas.microsoft.com/office/powerpoint/2010/main">
    <mc:Choice Requires="p14">
      <p:transition spd="slow" p14:dur="2000" advTm="66883"/>
    </mc:Choice>
    <mc:Fallback xmlns="">
      <p:transition spd="slow" advTm="6688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ircle(in)">
                                      <p:cBhvr>
                                        <p:cTn id="10" dur="2000"/>
                                        <p:tgtEl>
                                          <p:spTgt spid="11"/>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in)">
                                      <p:cBhvr>
                                        <p:cTn id="13" dur="2000"/>
                                        <p:tgtEl>
                                          <p:spTgt spid="12"/>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circle(in)">
                                      <p:cBhvr>
                                        <p:cTn id="16" dur="2000"/>
                                        <p:tgtEl>
                                          <p:spTgt spid="13"/>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ircle(in)">
                                      <p:cBhvr>
                                        <p:cTn id="19" dur="2000"/>
                                        <p:tgtEl>
                                          <p:spTgt spid="14"/>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circle(in)">
                                      <p:cBhvr>
                                        <p:cTn id="22" dur="2000"/>
                                        <p:tgtEl>
                                          <p:spTgt spid="15"/>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circle(in)">
                                      <p:cBhvr>
                                        <p:cTn id="25" dur="2000"/>
                                        <p:tgtEl>
                                          <p:spTgt spid="16"/>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circle(in)">
                                      <p:cBhvr>
                                        <p:cTn id="28" dur="2000"/>
                                        <p:tgtEl>
                                          <p:spTgt spid="17"/>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circle(in)">
                                      <p:cBhvr>
                                        <p:cTn id="31" dur="2000"/>
                                        <p:tgtEl>
                                          <p:spTgt spid="18"/>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circle(in)">
                                      <p:cBhvr>
                                        <p:cTn id="34" dur="2000"/>
                                        <p:tgtEl>
                                          <p:spTgt spid="19"/>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circle(in)">
                                      <p:cBhvr>
                                        <p:cTn id="37" dur="2000"/>
                                        <p:tgtEl>
                                          <p:spTgt spid="20"/>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circle(in)">
                                      <p:cBhvr>
                                        <p:cTn id="40" dur="2000"/>
                                        <p:tgtEl>
                                          <p:spTgt spid="21"/>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circle(in)">
                                      <p:cBhvr>
                                        <p:cTn id="43" dur="2000"/>
                                        <p:tgtEl>
                                          <p:spTgt spid="22"/>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circle(in)">
                                      <p:cBhvr>
                                        <p:cTn id="46" dur="2000"/>
                                        <p:tgtEl>
                                          <p:spTgt spid="23"/>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2"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additive="base">
                                        <p:cTn id="51" dur="1000" fill="hold"/>
                                        <p:tgtEl>
                                          <p:spTgt spid="7"/>
                                        </p:tgtEl>
                                        <p:attrNameLst>
                                          <p:attrName>ppt_x</p:attrName>
                                        </p:attrNameLst>
                                      </p:cBhvr>
                                      <p:tavLst>
                                        <p:tav tm="0">
                                          <p:val>
                                            <p:strVal val="1+#ppt_w/2"/>
                                          </p:val>
                                        </p:tav>
                                        <p:tav tm="100000">
                                          <p:val>
                                            <p:strVal val="#ppt_x"/>
                                          </p:val>
                                        </p:tav>
                                      </p:tavLst>
                                    </p:anim>
                                    <p:anim calcmode="lin" valueType="num">
                                      <p:cBhvr additive="base">
                                        <p:cTn id="52"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466150"/>
            <a:ext cx="4419600" cy="584666"/>
          </a:xfrm>
          <a:prstGeom prst="rect">
            <a:avLst/>
          </a:prstGeom>
          <a:solidFill>
            <a:srgbClr val="B9EDFF"/>
          </a:solidFill>
        </p:spPr>
        <p:txBody>
          <a:bodyPr wrap="square" lIns="91330" tIns="45666" rIns="91330" bIns="45666" rtlCol="0">
            <a:spAutoFit/>
          </a:bodyPr>
          <a:lstStyle/>
          <a:p>
            <a:pPr algn="ctr"/>
            <a:r>
              <a:rPr lang="en-US" sz="3200" b="1">
                <a:latin typeface="Arial" pitchFamily="34" charset="0"/>
                <a:ea typeface="Arial-Rounded" pitchFamily="34" charset="0"/>
                <a:cs typeface="Arial" pitchFamily="34" charset="0"/>
              </a:rPr>
              <a:t>Luyện đọc câu dài:</a:t>
            </a:r>
          </a:p>
        </p:txBody>
      </p:sp>
      <p:sp>
        <p:nvSpPr>
          <p:cNvPr id="4" name="TextBox 3"/>
          <p:cNvSpPr txBox="1"/>
          <p:nvPr/>
        </p:nvSpPr>
        <p:spPr>
          <a:xfrm>
            <a:off x="431739" y="1733551"/>
            <a:ext cx="8407461" cy="1077109"/>
          </a:xfrm>
          <a:prstGeom prst="rect">
            <a:avLst/>
          </a:prstGeom>
          <a:noFill/>
        </p:spPr>
        <p:txBody>
          <a:bodyPr wrap="square" lIns="91330" tIns="45666" rIns="91330" bIns="45666" rtlCol="0">
            <a:spAutoFit/>
          </a:bodyPr>
          <a:lstStyle/>
          <a:p>
            <a:pPr algn="just"/>
            <a:r>
              <a:rPr lang="en-US" sz="3200">
                <a:latin typeface="Arial" pitchFamily="34" charset="0"/>
                <a:ea typeface="Arial-Rounded" pitchFamily="34" charset="0"/>
                <a:cs typeface="Arial" pitchFamily="34" charset="0"/>
              </a:rPr>
              <a:t>Sáng chủ nhật, bố cho Nam và em đi công viên.</a:t>
            </a:r>
            <a:endParaRPr lang="en-US" sz="3200">
              <a:latin typeface="Arial-Rounded" pitchFamily="34" charset="0"/>
              <a:ea typeface="Arial-Rounded" pitchFamily="34" charset="0"/>
              <a:cs typeface="Arial-Rounded" pitchFamily="34" charset="0"/>
            </a:endParaRPr>
          </a:p>
        </p:txBody>
      </p:sp>
      <p:cxnSp>
        <p:nvCxnSpPr>
          <p:cNvPr id="5" name="Straight Connector 4"/>
          <p:cNvCxnSpPr/>
          <p:nvPr/>
        </p:nvCxnSpPr>
        <p:spPr>
          <a:xfrm flipH="1">
            <a:off x="3429000" y="179761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1739" y="3130013"/>
            <a:ext cx="8382000" cy="1077109"/>
          </a:xfrm>
          <a:prstGeom prst="rect">
            <a:avLst/>
          </a:prstGeom>
          <a:noFill/>
        </p:spPr>
        <p:txBody>
          <a:bodyPr wrap="square" lIns="91330" tIns="45666" rIns="91330" bIns="45666" rtlCol="0">
            <a:spAutoFit/>
          </a:bodyPr>
          <a:lstStyle/>
          <a:p>
            <a:pPr algn="just"/>
            <a:r>
              <a:rPr lang="en-US" sz="3200">
                <a:latin typeface="Arial" pitchFamily="34" charset="0"/>
                <a:ea typeface="Arial-Rounded" pitchFamily="34" charset="0"/>
                <a:cs typeface="Arial" pitchFamily="34" charset="0"/>
              </a:rPr>
              <a:t>Nam cứ mải mê xem hết chỗ này đến chỗ khác.</a:t>
            </a:r>
            <a:endParaRPr lang="en-US" sz="3200">
              <a:latin typeface="Arial-Rounded" pitchFamily="34" charset="0"/>
              <a:ea typeface="Arial-Rounded" pitchFamily="34" charset="0"/>
              <a:cs typeface="Arial-Rounded" pitchFamily="34" charset="0"/>
            </a:endParaRPr>
          </a:p>
        </p:txBody>
      </p:sp>
      <p:cxnSp>
        <p:nvCxnSpPr>
          <p:cNvPr id="10" name="Straight Connector 9"/>
          <p:cNvCxnSpPr/>
          <p:nvPr/>
        </p:nvCxnSpPr>
        <p:spPr>
          <a:xfrm flipH="1">
            <a:off x="4635469" y="317224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7086600" y="318649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1600200" y="3678946"/>
            <a:ext cx="107372" cy="429295"/>
            <a:chOff x="5029200" y="3423349"/>
            <a:chExt cx="107372" cy="429295"/>
          </a:xfrm>
        </p:grpSpPr>
        <p:cxnSp>
          <p:nvCxnSpPr>
            <p:cNvPr id="12" name="Straight Connector 11"/>
            <p:cNvCxnSpPr/>
            <p:nvPr/>
          </p:nvCxnSpPr>
          <p:spPr>
            <a:xfrm flipH="1">
              <a:off x="5029200" y="342334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098472" y="342741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1447800" y="2330208"/>
            <a:ext cx="98712" cy="435617"/>
            <a:chOff x="2590800" y="2272159"/>
            <a:chExt cx="98712" cy="435617"/>
          </a:xfrm>
        </p:grpSpPr>
        <p:cxnSp>
          <p:nvCxnSpPr>
            <p:cNvPr id="8" name="Straight Connector 7"/>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p:nvPr/>
        </p:nvCxnSpPr>
        <p:spPr>
          <a:xfrm flipH="1">
            <a:off x="7302500" y="179761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642944"/>
      </p:ext>
    </p:extLst>
  </p:cSld>
  <p:clrMapOvr>
    <a:masterClrMapping/>
  </p:clrMapOvr>
  <mc:AlternateContent xmlns:mc="http://schemas.openxmlformats.org/markup-compatibility/2006" xmlns:p14="http://schemas.microsoft.com/office/powerpoint/2010/main">
    <mc:Choice Requires="p14">
      <p:transition spd="slow" p14:dur="2000" advTm="27827"/>
    </mc:Choice>
    <mc:Fallback xmlns="">
      <p:transition spd="slow" advTm="2782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1000" fill="hold"/>
                                        <p:tgtEl>
                                          <p:spTgt spid="9"/>
                                        </p:tgtEl>
                                        <p:attrNameLst>
                                          <p:attrName>ppt_x</p:attrName>
                                        </p:attrNameLst>
                                      </p:cBhvr>
                                      <p:tavLst>
                                        <p:tav tm="0">
                                          <p:val>
                                            <p:strVal val="1+#ppt_w/2"/>
                                          </p:val>
                                        </p:tav>
                                        <p:tav tm="100000">
                                          <p:val>
                                            <p:strVal val="#ppt_x"/>
                                          </p:val>
                                        </p:tav>
                                      </p:tavLst>
                                    </p:anim>
                                    <p:anim calcmode="lin" valueType="num">
                                      <p:cBhvr additive="base">
                                        <p:cTn id="25"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369414" y="516876"/>
            <a:ext cx="8680242" cy="4154862"/>
          </a:xfrm>
          <a:prstGeom prst="rect">
            <a:avLst/>
          </a:prstGeom>
          <a:noFill/>
        </p:spPr>
        <p:txBody>
          <a:bodyPr wrap="square" lIns="91317" tIns="45660" rIns="91317" bIns="45660" rtlCol="0">
            <a:spAutoFit/>
          </a:bodyPr>
          <a:lstStyle/>
          <a:p>
            <a:pPr algn="just"/>
            <a:r>
              <a:rPr lang="en-US" sz="2400">
                <a:latin typeface="Arial" pitchFamily="34" charset="0"/>
                <a:ea typeface="Arial-Rounded" pitchFamily="34" charset="0"/>
                <a:cs typeface="Arial" pitchFamily="34" charset="0"/>
              </a:rPr>
              <a:t>	Sáng chủ nhật, bố cho Nam và em đi công viên. Công viên đông như hội. Khi vào cổng, bố dặn: “Các con cẩn thận kẻo bị lạc. Nếu không may bị lạc, các con nhớ ra cổng này. Nhìn kìa, cổng có lá cờ rất to”.</a:t>
            </a:r>
          </a:p>
          <a:p>
            <a:pPr algn="just"/>
            <a:r>
              <a:rPr lang="en-US" sz="2400">
                <a:latin typeface="Arial" pitchFamily="34" charset="0"/>
                <a:ea typeface="Arial-Rounded" pitchFamily="34" charset="0"/>
                <a:cs typeface="Arial" pitchFamily="34" charset="0"/>
              </a:rPr>
              <a:t>	Công viên đẹp quá. Nam cứ mải mê xem hết chỗ này đến chỗ khác. Lúc ngoảnh lại thì không thấy bố và em đâu. Nam vừa chạy tìm vừa gọi “Bố ơi! Bố ơi!”. Hoảng hốt, Nam suýt khóc. Chợt Nam nhìn thấy tấm biển “Lối ra cổng”. Nhớ lời bố dặn, Nam đi theo hướng tấm biển chỉ đường. “A, lá cờ kia rồi!”. Nam mừng rỡ khi thấy bố và em đang chờ ở đó.</a:t>
            </a:r>
          </a:p>
          <a:p>
            <a:pPr algn="r"/>
            <a:r>
              <a:rPr lang="en-US" sz="2400">
                <a:latin typeface="Arial" pitchFamily="34" charset="0"/>
                <a:ea typeface="Arial-Rounded" pitchFamily="34" charset="0"/>
                <a:cs typeface="Arial" pitchFamily="34" charset="0"/>
              </a:rPr>
              <a:t>(</a:t>
            </a:r>
            <a:r>
              <a:rPr lang="en-US" sz="2400" i="1">
                <a:latin typeface="Arial" pitchFamily="34" charset="0"/>
                <a:ea typeface="Arial-Rounded" pitchFamily="34" charset="0"/>
                <a:cs typeface="Arial" pitchFamily="34" charset="0"/>
              </a:rPr>
              <a:t>Theo</a:t>
            </a:r>
            <a:r>
              <a:rPr lang="en-US" sz="2400">
                <a:latin typeface="Arial" pitchFamily="34" charset="0"/>
                <a:ea typeface="Arial-Rounded" pitchFamily="34" charset="0"/>
                <a:cs typeface="Arial" pitchFamily="34" charset="0"/>
              </a:rPr>
              <a:t> Phạm Thị Thúy – Tuấn Hiển)</a:t>
            </a:r>
          </a:p>
        </p:txBody>
      </p:sp>
      <p:sp>
        <p:nvSpPr>
          <p:cNvPr id="12" name="TextBox 11"/>
          <p:cNvSpPr txBox="1"/>
          <p:nvPr/>
        </p:nvSpPr>
        <p:spPr>
          <a:xfrm>
            <a:off x="0" y="4669062"/>
            <a:ext cx="6096000" cy="461556"/>
          </a:xfrm>
          <a:prstGeom prst="rect">
            <a:avLst/>
          </a:prstGeom>
          <a:solidFill>
            <a:srgbClr val="B9EDFF"/>
          </a:solidFill>
        </p:spPr>
        <p:txBody>
          <a:bodyPr wrap="square" lIns="91330" tIns="45666" rIns="91330" bIns="45666" rtlCol="0">
            <a:spAutoFit/>
          </a:bodyPr>
          <a:lstStyle/>
          <a:p>
            <a:pPr algn="ctr"/>
            <a:r>
              <a:rPr lang="en-US" sz="2400">
                <a:latin typeface="Arial" pitchFamily="34" charset="0"/>
                <a:ea typeface="Arial-Rounded" pitchFamily="34" charset="0"/>
                <a:cs typeface="Arial" pitchFamily="34" charset="0"/>
              </a:rPr>
              <a:t>Bài đọc được chia thành mấy đoạn?</a:t>
            </a:r>
          </a:p>
        </p:txBody>
      </p:sp>
      <p:sp>
        <p:nvSpPr>
          <p:cNvPr id="28" name="TextBox 27"/>
          <p:cNvSpPr txBox="1"/>
          <p:nvPr/>
        </p:nvSpPr>
        <p:spPr>
          <a:xfrm>
            <a:off x="1490273" y="19050"/>
            <a:ext cx="5947064" cy="523099"/>
          </a:xfrm>
          <a:prstGeom prst="rect">
            <a:avLst/>
          </a:prstGeom>
          <a:noFill/>
        </p:spPr>
        <p:txBody>
          <a:bodyPr wrap="square" lIns="91317" tIns="45660" rIns="91317" bIns="45660" rtlCol="0">
            <a:spAutoFit/>
          </a:bodyPr>
          <a:lstStyle/>
          <a:p>
            <a:pPr algn="ctr"/>
            <a:r>
              <a:rPr lang="en-US" sz="2800" b="1">
                <a:latin typeface="Arial" pitchFamily="34" charset="0"/>
                <a:ea typeface="Arial-Rounded" pitchFamily="34" charset="0"/>
                <a:cs typeface="Arial" pitchFamily="34" charset="0"/>
              </a:rPr>
              <a:t>Nếu không may bị lạc</a:t>
            </a:r>
          </a:p>
        </p:txBody>
      </p:sp>
    </p:spTree>
    <p:extLst>
      <p:ext uri="{BB962C8B-B14F-4D97-AF65-F5344CB8AC3E}">
        <p14:creationId xmlns:p14="http://schemas.microsoft.com/office/powerpoint/2010/main" val="26165913"/>
      </p:ext>
    </p:extLst>
  </p:cSld>
  <p:clrMapOvr>
    <a:masterClrMapping/>
  </p:clrMapOvr>
  <mc:AlternateContent xmlns:mc="http://schemas.openxmlformats.org/markup-compatibility/2006" xmlns:p14="http://schemas.microsoft.com/office/powerpoint/2010/main">
    <mc:Choice Requires="p14">
      <p:transition spd="slow" p14:dur="2000" advTm="5642"/>
    </mc:Choice>
    <mc:Fallback xmlns="">
      <p:transition spd="slow" advTm="56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369414" y="516876"/>
            <a:ext cx="8680242" cy="4154862"/>
          </a:xfrm>
          <a:prstGeom prst="rect">
            <a:avLst/>
          </a:prstGeom>
          <a:noFill/>
        </p:spPr>
        <p:txBody>
          <a:bodyPr wrap="square" lIns="91317" tIns="45660" rIns="91317" bIns="45660" rtlCol="0">
            <a:spAutoFit/>
          </a:bodyPr>
          <a:lstStyle/>
          <a:p>
            <a:pPr algn="just"/>
            <a:r>
              <a:rPr lang="en-US" sz="2400">
                <a:latin typeface="Arial" pitchFamily="34" charset="0"/>
                <a:ea typeface="Arial-Rounded" pitchFamily="34" charset="0"/>
                <a:cs typeface="Arial" pitchFamily="34" charset="0"/>
              </a:rPr>
              <a:t>	Sáng chủ nhật, bố cho Nam và em đi công viên. Công viên đông như hội. Khi vào cổng, bố dặn: “Các con cẩn thận kẻo bị lạc. Nếu không may bị lạc, các con nhớ ra cổng này. Nhìn kìa, cổng có lá cờ rất to”.</a:t>
            </a:r>
          </a:p>
          <a:p>
            <a:pPr algn="just"/>
            <a:r>
              <a:rPr lang="en-US" sz="2400">
                <a:latin typeface="Arial" pitchFamily="34" charset="0"/>
                <a:ea typeface="Arial-Rounded" pitchFamily="34" charset="0"/>
                <a:cs typeface="Arial" pitchFamily="34" charset="0"/>
              </a:rPr>
              <a:t>	Công viên đẹp quá. Nam cứ mải mê xem hết chỗ này đến chỗ khác. Lúc ngoảnh lại thì không thấy bố và em đâu. Nam vừa chạy tìm vừa gọi “Bố ơi! Bố ơi!”. Hoảng hốt, Nam suýt khóc. Chợt Nam nhìn thấy tấm biển “Lối ra cổng”. Nhớ lời bố dặn, Nam đi theo hướng tấm biển chỉ đường. “A, lá cờ kia rồi!”. Nam mừng rỡ khi thấy bố và em đang chờ ở đó.</a:t>
            </a:r>
          </a:p>
          <a:p>
            <a:pPr algn="r"/>
            <a:r>
              <a:rPr lang="en-US" sz="2400">
                <a:latin typeface="Arial" pitchFamily="34" charset="0"/>
                <a:ea typeface="Arial-Rounded" pitchFamily="34" charset="0"/>
                <a:cs typeface="Arial" pitchFamily="34" charset="0"/>
              </a:rPr>
              <a:t>(</a:t>
            </a:r>
            <a:r>
              <a:rPr lang="en-US" sz="2400" i="1">
                <a:latin typeface="Arial" pitchFamily="34" charset="0"/>
                <a:ea typeface="Arial-Rounded" pitchFamily="34" charset="0"/>
                <a:cs typeface="Arial" pitchFamily="34" charset="0"/>
              </a:rPr>
              <a:t>Theo</a:t>
            </a:r>
            <a:r>
              <a:rPr lang="en-US" sz="2400">
                <a:latin typeface="Arial" pitchFamily="34" charset="0"/>
                <a:ea typeface="Arial-Rounded" pitchFamily="34" charset="0"/>
                <a:cs typeface="Arial" pitchFamily="34" charset="0"/>
              </a:rPr>
              <a:t> Phạm Thị Thúy – Tuấn Hiển)</a:t>
            </a:r>
          </a:p>
        </p:txBody>
      </p:sp>
      <p:sp>
        <p:nvSpPr>
          <p:cNvPr id="8" name="TextBox 7"/>
          <p:cNvSpPr txBox="1"/>
          <p:nvPr/>
        </p:nvSpPr>
        <p:spPr>
          <a:xfrm>
            <a:off x="0" y="4671738"/>
            <a:ext cx="5829927" cy="461556"/>
          </a:xfrm>
          <a:prstGeom prst="rect">
            <a:avLst/>
          </a:prstGeom>
          <a:solidFill>
            <a:srgbClr val="B9EDFF"/>
          </a:solidFill>
        </p:spPr>
        <p:txBody>
          <a:bodyPr wrap="square" lIns="91330" tIns="45666" rIns="91330" bIns="45666" rtlCol="0">
            <a:spAutoFit/>
          </a:bodyPr>
          <a:lstStyle/>
          <a:p>
            <a:pPr algn="ctr"/>
            <a:r>
              <a:rPr lang="en-US" sz="2400">
                <a:latin typeface="Arial" pitchFamily="34" charset="0"/>
                <a:ea typeface="Arial-Rounded" pitchFamily="34" charset="0"/>
                <a:cs typeface="Arial" pitchFamily="34" charset="0"/>
              </a:rPr>
              <a:t>Đọc nối tiếp đoạn</a:t>
            </a:r>
          </a:p>
        </p:txBody>
      </p:sp>
      <p:pic>
        <p:nvPicPr>
          <p:cNvPr id="1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428" y="285750"/>
            <a:ext cx="527050" cy="1600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889" y="1657350"/>
            <a:ext cx="52705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2"/>
          <p:cNvGrpSpPr/>
          <p:nvPr/>
        </p:nvGrpSpPr>
        <p:grpSpPr>
          <a:xfrm>
            <a:off x="4660179" y="1578160"/>
            <a:ext cx="98712" cy="435617"/>
            <a:chOff x="2590800" y="2272159"/>
            <a:chExt cx="98712" cy="435617"/>
          </a:xfrm>
        </p:grpSpPr>
        <p:cxnSp>
          <p:nvCxnSpPr>
            <p:cNvPr id="14" name="Straight Connector 13"/>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7826088" y="3847936"/>
            <a:ext cx="98712" cy="435617"/>
            <a:chOff x="2590800" y="2272159"/>
            <a:chExt cx="98712" cy="435617"/>
          </a:xfrm>
        </p:grpSpPr>
        <p:cxnSp>
          <p:nvCxnSpPr>
            <p:cNvPr id="19" name="Straight Connector 18"/>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63004" y="1119606"/>
            <a:ext cx="381000" cy="461544"/>
          </a:xfrm>
          <a:prstGeom prst="rect">
            <a:avLst/>
          </a:prstGeom>
          <a:noFill/>
        </p:spPr>
        <p:txBody>
          <a:bodyPr wrap="square" lIns="91317" tIns="45660" rIns="91317" bIns="45660" rtlCol="0">
            <a:spAutoFit/>
          </a:bodyPr>
          <a:lstStyle/>
          <a:p>
            <a:pPr algn="ctr"/>
            <a:r>
              <a:rPr lang="en-US" sz="2400" b="1">
                <a:latin typeface="Arial" pitchFamily="34" charset="0"/>
                <a:ea typeface="Arial-Rounded" pitchFamily="34" charset="0"/>
                <a:cs typeface="Arial" pitchFamily="34" charset="0"/>
              </a:rPr>
              <a:t>1</a:t>
            </a:r>
          </a:p>
        </p:txBody>
      </p:sp>
      <p:sp>
        <p:nvSpPr>
          <p:cNvPr id="26" name="TextBox 25"/>
          <p:cNvSpPr txBox="1"/>
          <p:nvPr/>
        </p:nvSpPr>
        <p:spPr>
          <a:xfrm>
            <a:off x="-43047" y="2948406"/>
            <a:ext cx="381000" cy="461544"/>
          </a:xfrm>
          <a:prstGeom prst="rect">
            <a:avLst/>
          </a:prstGeom>
          <a:noFill/>
        </p:spPr>
        <p:txBody>
          <a:bodyPr wrap="square" lIns="91317" tIns="45660" rIns="91317" bIns="45660" rtlCol="0">
            <a:spAutoFit/>
          </a:bodyPr>
          <a:lstStyle/>
          <a:p>
            <a:pPr algn="ctr"/>
            <a:r>
              <a:rPr lang="en-US" sz="2400" b="1">
                <a:latin typeface="Arial" pitchFamily="34" charset="0"/>
                <a:ea typeface="Arial-Rounded" pitchFamily="34" charset="0"/>
                <a:cs typeface="Arial" pitchFamily="34" charset="0"/>
              </a:rPr>
              <a:t>2</a:t>
            </a:r>
          </a:p>
        </p:txBody>
      </p:sp>
      <p:sp>
        <p:nvSpPr>
          <p:cNvPr id="28" name="TextBox 27"/>
          <p:cNvSpPr txBox="1"/>
          <p:nvPr/>
        </p:nvSpPr>
        <p:spPr>
          <a:xfrm>
            <a:off x="1490273" y="19050"/>
            <a:ext cx="5947064" cy="523099"/>
          </a:xfrm>
          <a:prstGeom prst="rect">
            <a:avLst/>
          </a:prstGeom>
          <a:noFill/>
        </p:spPr>
        <p:txBody>
          <a:bodyPr wrap="square" lIns="91317" tIns="45660" rIns="91317" bIns="45660" rtlCol="0">
            <a:spAutoFit/>
          </a:bodyPr>
          <a:lstStyle/>
          <a:p>
            <a:pPr algn="ctr"/>
            <a:r>
              <a:rPr lang="en-US" sz="2800" b="1">
                <a:latin typeface="Arial" pitchFamily="34" charset="0"/>
                <a:ea typeface="Arial-Rounded" pitchFamily="34" charset="0"/>
                <a:cs typeface="Arial" pitchFamily="34" charset="0"/>
              </a:rPr>
              <a:t>Nếu không may bị lạc</a:t>
            </a:r>
          </a:p>
        </p:txBody>
      </p:sp>
    </p:spTree>
    <p:extLst>
      <p:ext uri="{BB962C8B-B14F-4D97-AF65-F5344CB8AC3E}">
        <p14:creationId xmlns:p14="http://schemas.microsoft.com/office/powerpoint/2010/main" val="280522467"/>
      </p:ext>
    </p:extLst>
  </p:cSld>
  <p:clrMapOvr>
    <a:masterClrMapping/>
  </p:clrMapOvr>
  <mc:AlternateContent xmlns:mc="http://schemas.openxmlformats.org/markup-compatibility/2006" xmlns:p14="http://schemas.microsoft.com/office/powerpoint/2010/main">
    <mc:Choice Requires="p14">
      <p:transition spd="slow" p14:dur="2000" advTm="22082"/>
    </mc:Choice>
    <mc:Fallback xmlns="">
      <p:transition spd="slow" advTm="2208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4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2000" fill="hold"/>
                                        <p:tgtEl>
                                          <p:spTgt spid="8"/>
                                        </p:tgtEl>
                                        <p:attrNameLst>
                                          <p:attrName>ppt_x</p:attrName>
                                        </p:attrNameLst>
                                      </p:cBhvr>
                                      <p:tavLst>
                                        <p:tav tm="0">
                                          <p:val>
                                            <p:strVal val="1+#ppt_w/2"/>
                                          </p:val>
                                        </p:tav>
                                        <p:tav tm="100000">
                                          <p:val>
                                            <p:strVal val="#ppt_x"/>
                                          </p:val>
                                        </p:tav>
                                      </p:tavLst>
                                    </p:anim>
                                    <p:anim calcmode="lin" valueType="num">
                                      <p:cBhvr additive="base">
                                        <p:cTn id="38"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5"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4539784"/>
            <a:ext cx="6096000" cy="584666"/>
          </a:xfrm>
          <a:prstGeom prst="rect">
            <a:avLst/>
          </a:prstGeom>
          <a:solidFill>
            <a:srgbClr val="B9EDFF"/>
          </a:solidFill>
        </p:spPr>
        <p:txBody>
          <a:bodyPr wrap="square" lIns="91330" tIns="45666" rIns="91330" bIns="45666" rtlCol="0">
            <a:spAutoFit/>
          </a:bodyPr>
          <a:lstStyle/>
          <a:p>
            <a:pPr algn="ctr"/>
            <a:r>
              <a:rPr lang="en-US" sz="3200" dirty="0" err="1">
                <a:latin typeface="Arial" pitchFamily="34" charset="0"/>
                <a:ea typeface="Arial-Rounded" pitchFamily="34" charset="0"/>
                <a:cs typeface="Arial" pitchFamily="34" charset="0"/>
              </a:rPr>
              <a:t>Đọc</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toàn</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bài</a:t>
            </a:r>
            <a:endParaRPr lang="en-US" sz="3200" dirty="0">
              <a:latin typeface="Arial" pitchFamily="34" charset="0"/>
              <a:ea typeface="Arial-Rounded" pitchFamily="34" charset="0"/>
              <a:cs typeface="Arial" pitchFamily="34" charset="0"/>
            </a:endParaRPr>
          </a:p>
        </p:txBody>
      </p:sp>
      <p:sp>
        <p:nvSpPr>
          <p:cNvPr id="6" name="TextBox 5"/>
          <p:cNvSpPr txBox="1"/>
          <p:nvPr/>
        </p:nvSpPr>
        <p:spPr>
          <a:xfrm>
            <a:off x="1490273" y="19050"/>
            <a:ext cx="5947064" cy="523099"/>
          </a:xfrm>
          <a:prstGeom prst="rect">
            <a:avLst/>
          </a:prstGeom>
          <a:noFill/>
        </p:spPr>
        <p:txBody>
          <a:bodyPr wrap="square" lIns="91317" tIns="45660" rIns="91317" bIns="45660" rtlCol="0">
            <a:spAutoFit/>
          </a:bodyPr>
          <a:lstStyle/>
          <a:p>
            <a:pPr algn="ctr"/>
            <a:r>
              <a:rPr lang="en-US" sz="2800" b="1">
                <a:latin typeface="Arial" pitchFamily="34" charset="0"/>
                <a:ea typeface="Arial-Rounded" pitchFamily="34" charset="0"/>
                <a:cs typeface="Arial" pitchFamily="34" charset="0"/>
              </a:rPr>
              <a:t>Nếu không may bị lạc</a:t>
            </a:r>
          </a:p>
        </p:txBody>
      </p:sp>
      <p:sp>
        <p:nvSpPr>
          <p:cNvPr id="11" name="TextBox 10"/>
          <p:cNvSpPr txBox="1"/>
          <p:nvPr/>
        </p:nvSpPr>
        <p:spPr>
          <a:xfrm>
            <a:off x="0" y="396891"/>
            <a:ext cx="8977746" cy="4154862"/>
          </a:xfrm>
          <a:prstGeom prst="rect">
            <a:avLst/>
          </a:prstGeom>
          <a:noFill/>
        </p:spPr>
        <p:txBody>
          <a:bodyPr wrap="square" lIns="91317" tIns="45660" rIns="91317" bIns="45660" rtlCol="0">
            <a:spAutoFit/>
          </a:bodyPr>
          <a:lstStyle/>
          <a:p>
            <a:pPr algn="just"/>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Sáng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chủ</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nhật</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bố</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cho</a:t>
            </a:r>
            <a:r>
              <a:rPr lang="en-US" sz="2400" dirty="0">
                <a:latin typeface="Arial" pitchFamily="34" charset="0"/>
                <a:ea typeface="Arial-Rounded" pitchFamily="34" charset="0"/>
                <a:cs typeface="Arial" pitchFamily="34" charset="0"/>
              </a:rPr>
              <a:t> Nam </a:t>
            </a:r>
            <a:r>
              <a:rPr lang="en-US" sz="2400" dirty="0" err="1">
                <a:latin typeface="Arial" pitchFamily="34" charset="0"/>
                <a:ea typeface="Arial-Rounded" pitchFamily="34" charset="0"/>
                <a:cs typeface="Arial" pitchFamily="34" charset="0"/>
              </a:rPr>
              <a:t>và</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em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đi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công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viên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Công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viên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đông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như</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hội</a:t>
            </a:r>
            <a:r>
              <a:rPr lang="en-US" sz="2400" dirty="0">
                <a:latin typeface="Arial" pitchFamily="34" charset="0"/>
                <a:ea typeface="Arial-Rounded" pitchFamily="34" charset="0"/>
                <a:cs typeface="Arial" pitchFamily="34" charset="0"/>
              </a:rPr>
              <a:t>. Khi </a:t>
            </a:r>
            <a:r>
              <a:rPr lang="en-US" sz="2400" dirty="0" err="1">
                <a:latin typeface="Arial" pitchFamily="34" charset="0"/>
                <a:ea typeface="Arial-Rounded" pitchFamily="34" charset="0"/>
                <a:cs typeface="Arial" pitchFamily="34" charset="0"/>
              </a:rPr>
              <a:t>vào</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cổng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bố</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dặn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Các</a:t>
            </a:r>
            <a:r>
              <a:rPr lang="en-US" sz="2400" dirty="0">
                <a:latin typeface="Arial" pitchFamily="34" charset="0"/>
                <a:ea typeface="Arial-Rounded" pitchFamily="34" charset="0"/>
                <a:cs typeface="Arial" pitchFamily="34" charset="0"/>
              </a:rPr>
              <a:t> con </a:t>
            </a:r>
            <a:r>
              <a:rPr lang="en-US" sz="2400" err="1">
                <a:latin typeface="Arial" pitchFamily="34" charset="0"/>
                <a:ea typeface="Arial-Rounded" pitchFamily="34" charset="0"/>
                <a:cs typeface="Arial" pitchFamily="34" charset="0"/>
              </a:rPr>
              <a:t>cẩn</a:t>
            </a:r>
            <a:r>
              <a:rPr lang="en-US" sz="2400">
                <a:latin typeface="Arial" pitchFamily="34" charset="0"/>
                <a:ea typeface="Arial-Rounded" pitchFamily="34" charset="0"/>
                <a:cs typeface="Arial" pitchFamily="34" charset="0"/>
              </a:rPr>
              <a:t> thận </a:t>
            </a:r>
            <a:r>
              <a:rPr lang="en-US" sz="2400" dirty="0" err="1">
                <a:latin typeface="Arial" pitchFamily="34" charset="0"/>
                <a:ea typeface="Arial-Rounded" pitchFamily="34" charset="0"/>
                <a:cs typeface="Arial" pitchFamily="34" charset="0"/>
              </a:rPr>
              <a:t>kẻo</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bị</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lạc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Nếu</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không</a:t>
            </a:r>
            <a:r>
              <a:rPr lang="en-US" sz="2400" dirty="0">
                <a:latin typeface="Arial" pitchFamily="34" charset="0"/>
                <a:ea typeface="Arial-Rounded" pitchFamily="34" charset="0"/>
                <a:cs typeface="Arial" pitchFamily="34" charset="0"/>
              </a:rPr>
              <a:t> may </a:t>
            </a:r>
            <a:r>
              <a:rPr lang="en-US" sz="2400" dirty="0" err="1">
                <a:latin typeface="Arial" pitchFamily="34" charset="0"/>
                <a:ea typeface="Arial-Rounded" pitchFamily="34" charset="0"/>
                <a:cs typeface="Arial" pitchFamily="34" charset="0"/>
              </a:rPr>
              <a:t>bị</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lạc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các</a:t>
            </a:r>
            <a:r>
              <a:rPr lang="en-US" sz="2400" dirty="0">
                <a:latin typeface="Arial" pitchFamily="34" charset="0"/>
                <a:ea typeface="Arial-Rounded" pitchFamily="34" charset="0"/>
                <a:cs typeface="Arial" pitchFamily="34" charset="0"/>
              </a:rPr>
              <a:t> con </a:t>
            </a:r>
            <a:r>
              <a:rPr lang="en-US" sz="2400" dirty="0" err="1">
                <a:latin typeface="Arial" pitchFamily="34" charset="0"/>
                <a:ea typeface="Arial-Rounded" pitchFamily="34" charset="0"/>
                <a:cs typeface="Arial" pitchFamily="34" charset="0"/>
              </a:rPr>
              <a:t>nhớ</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ra</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cổng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này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Nhìn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kìa</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cổng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có</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lá</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cờ</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rất</a:t>
            </a:r>
            <a:r>
              <a:rPr lang="en-US" sz="2400" dirty="0">
                <a:latin typeface="Arial" pitchFamily="34" charset="0"/>
                <a:ea typeface="Arial-Rounded" pitchFamily="34" charset="0"/>
                <a:cs typeface="Arial" pitchFamily="34" charset="0"/>
              </a:rPr>
              <a:t> to”.</a:t>
            </a:r>
          </a:p>
          <a:p>
            <a:pPr algn="just"/>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Công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viên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đẹp</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quá</a:t>
            </a:r>
            <a:r>
              <a:rPr lang="en-US" sz="2400" dirty="0">
                <a:latin typeface="Arial" pitchFamily="34" charset="0"/>
                <a:ea typeface="Arial-Rounded" pitchFamily="34" charset="0"/>
                <a:cs typeface="Arial" pitchFamily="34" charset="0"/>
              </a:rPr>
              <a:t>. Nam </a:t>
            </a:r>
            <a:r>
              <a:rPr lang="en-US" sz="2400" dirty="0" err="1">
                <a:latin typeface="Arial" pitchFamily="34" charset="0"/>
                <a:ea typeface="Arial-Rounded" pitchFamily="34" charset="0"/>
                <a:cs typeface="Arial" pitchFamily="34" charset="0"/>
              </a:rPr>
              <a:t>cứ</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mải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mê</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xem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hết</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chỗ</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này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đến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chỗ</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khác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Lúc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ngoảnh</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lại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thì</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không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thấy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bố</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và</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em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đâu</a:t>
            </a:r>
            <a:r>
              <a:rPr lang="en-US" sz="2400" dirty="0">
                <a:latin typeface="Arial" pitchFamily="34" charset="0"/>
                <a:ea typeface="Arial-Rounded" pitchFamily="34" charset="0"/>
                <a:cs typeface="Arial" pitchFamily="34" charset="0"/>
              </a:rPr>
              <a:t>. Nam </a:t>
            </a:r>
            <a:r>
              <a:rPr lang="en-US" sz="2400" dirty="0" err="1">
                <a:latin typeface="Arial" pitchFamily="34" charset="0"/>
                <a:ea typeface="Arial-Rounded" pitchFamily="34" charset="0"/>
                <a:cs typeface="Arial" pitchFamily="34" charset="0"/>
              </a:rPr>
              <a:t>vừa</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chạy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tìm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vừa</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gọi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Bố</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ơi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Bố</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ơi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Hoảng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hốt</a:t>
            </a:r>
            <a:r>
              <a:rPr lang="en-US" sz="2400" dirty="0">
                <a:latin typeface="Arial" pitchFamily="34" charset="0"/>
                <a:ea typeface="Arial-Rounded" pitchFamily="34" charset="0"/>
                <a:cs typeface="Arial" pitchFamily="34" charset="0"/>
              </a:rPr>
              <a:t>, Nam </a:t>
            </a:r>
            <a:r>
              <a:rPr lang="en-US" sz="2400" dirty="0" err="1">
                <a:latin typeface="Arial" pitchFamily="34" charset="0"/>
                <a:ea typeface="Arial-Rounded" pitchFamily="34" charset="0"/>
                <a:cs typeface="Arial" pitchFamily="34" charset="0"/>
              </a:rPr>
              <a:t>suýt</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khóc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Chợt</a:t>
            </a:r>
            <a:r>
              <a:rPr lang="en-US" sz="2400" dirty="0">
                <a:latin typeface="Arial" pitchFamily="34" charset="0"/>
                <a:ea typeface="Arial-Rounded" pitchFamily="34" charset="0"/>
                <a:cs typeface="Arial" pitchFamily="34" charset="0"/>
              </a:rPr>
              <a:t> Nam </a:t>
            </a:r>
            <a:r>
              <a:rPr lang="en-US" sz="2400" dirty="0" err="1">
                <a:latin typeface="Arial" pitchFamily="34" charset="0"/>
                <a:ea typeface="Arial-Rounded" pitchFamily="34" charset="0"/>
                <a:cs typeface="Arial" pitchFamily="34" charset="0"/>
              </a:rPr>
              <a:t>nhìn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thấy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tấm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biển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Lối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ra</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cổng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Nhớ</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lời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bố</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dặn</a:t>
            </a:r>
            <a:r>
              <a:rPr lang="en-US" sz="2400" dirty="0">
                <a:latin typeface="Arial" pitchFamily="34" charset="0"/>
                <a:ea typeface="Arial-Rounded" pitchFamily="34" charset="0"/>
                <a:cs typeface="Arial" pitchFamily="34" charset="0"/>
              </a:rPr>
              <a:t>, Nam </a:t>
            </a:r>
            <a:r>
              <a:rPr lang="en-US" sz="2400" dirty="0" err="1">
                <a:latin typeface="Arial" pitchFamily="34" charset="0"/>
                <a:ea typeface="Arial-Rounded" pitchFamily="34" charset="0"/>
                <a:cs typeface="Arial" pitchFamily="34" charset="0"/>
              </a:rPr>
              <a:t>đi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theo</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hướng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tấm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biển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chỉ</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đường</a:t>
            </a:r>
            <a:r>
              <a:rPr lang="en-US" sz="2400" dirty="0">
                <a:latin typeface="Arial" pitchFamily="34" charset="0"/>
                <a:ea typeface="Arial-Rounded" pitchFamily="34" charset="0"/>
                <a:cs typeface="Arial" pitchFamily="34" charset="0"/>
              </a:rPr>
              <a:t>. “A, </a:t>
            </a:r>
            <a:r>
              <a:rPr lang="en-US" sz="2400" dirty="0" err="1">
                <a:latin typeface="Arial" pitchFamily="34" charset="0"/>
                <a:ea typeface="Arial-Rounded" pitchFamily="34" charset="0"/>
                <a:cs typeface="Arial" pitchFamily="34" charset="0"/>
              </a:rPr>
              <a:t>lá</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cờ</a:t>
            </a:r>
            <a:r>
              <a:rPr lang="en-US" sz="2400" dirty="0">
                <a:latin typeface="Arial" pitchFamily="34" charset="0"/>
                <a:ea typeface="Arial-Rounded" pitchFamily="34" charset="0"/>
                <a:cs typeface="Arial" pitchFamily="34" charset="0"/>
              </a:rPr>
              <a:t> kia </a:t>
            </a:r>
            <a:r>
              <a:rPr lang="en-US" sz="2400" dirty="0" err="1">
                <a:latin typeface="Arial" pitchFamily="34" charset="0"/>
                <a:ea typeface="Arial-Rounded" pitchFamily="34" charset="0"/>
                <a:cs typeface="Arial" pitchFamily="34" charset="0"/>
              </a:rPr>
              <a:t>rồi</a:t>
            </a:r>
            <a:r>
              <a:rPr lang="en-US" sz="2400" dirty="0">
                <a:latin typeface="Arial" pitchFamily="34" charset="0"/>
                <a:ea typeface="Arial-Rounded" pitchFamily="34" charset="0"/>
                <a:cs typeface="Arial" pitchFamily="34" charset="0"/>
              </a:rPr>
              <a:t>!”. Nam </a:t>
            </a:r>
            <a:r>
              <a:rPr lang="en-US" sz="2400" dirty="0" err="1">
                <a:latin typeface="Arial" pitchFamily="34" charset="0"/>
                <a:ea typeface="Arial-Rounded" pitchFamily="34" charset="0"/>
                <a:cs typeface="Arial" pitchFamily="34" charset="0"/>
              </a:rPr>
              <a:t>mừng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rỡ</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khi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thấy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bố</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và</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em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đang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chờ</a:t>
            </a:r>
            <a:r>
              <a:rPr lang="en-US" sz="2400" dirty="0">
                <a:latin typeface="Arial" pitchFamily="34" charset="0"/>
                <a:ea typeface="Arial-Rounded" pitchFamily="34" charset="0"/>
                <a:cs typeface="Arial" pitchFamily="34" charset="0"/>
              </a:rPr>
              <a:t> ở </a:t>
            </a:r>
            <a:r>
              <a:rPr lang="en-US" sz="2400" dirty="0" err="1">
                <a:latin typeface="Arial" pitchFamily="34" charset="0"/>
                <a:ea typeface="Arial-Rounded" pitchFamily="34" charset="0"/>
                <a:cs typeface="Arial" pitchFamily="34" charset="0"/>
              </a:rPr>
              <a:t>đó</a:t>
            </a:r>
            <a:r>
              <a:rPr lang="en-US" sz="2400" dirty="0">
                <a:latin typeface="Arial" pitchFamily="34" charset="0"/>
                <a:ea typeface="Arial-Rounded" pitchFamily="34" charset="0"/>
                <a:cs typeface="Arial" pitchFamily="34" charset="0"/>
              </a:rPr>
              <a:t>.</a:t>
            </a:r>
          </a:p>
          <a:p>
            <a:pPr algn="r"/>
            <a:r>
              <a:rPr lang="en-US" sz="2400" dirty="0">
                <a:latin typeface="Arial" pitchFamily="34" charset="0"/>
                <a:ea typeface="Arial-Rounded" pitchFamily="34" charset="0"/>
                <a:cs typeface="Arial" pitchFamily="34" charset="0"/>
              </a:rPr>
              <a:t>(</a:t>
            </a:r>
            <a:r>
              <a:rPr lang="en-US" sz="2400" i="1" dirty="0">
                <a:latin typeface="Arial" pitchFamily="34" charset="0"/>
                <a:ea typeface="Arial-Rounded" pitchFamily="34" charset="0"/>
                <a:cs typeface="Arial" pitchFamily="34" charset="0"/>
              </a:rPr>
              <a:t>Theo</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Phạm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Thị</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Thúy</a:t>
            </a:r>
            <a:r>
              <a:rPr lang="en-US" sz="2400" dirty="0">
                <a:latin typeface="Arial" pitchFamily="34" charset="0"/>
                <a:ea typeface="Arial-Rounded" pitchFamily="34" charset="0"/>
                <a:cs typeface="Arial" pitchFamily="34" charset="0"/>
              </a:rPr>
              <a:t> – </a:t>
            </a:r>
            <a:r>
              <a:rPr lang="en-US" sz="2400" dirty="0" err="1">
                <a:latin typeface="Arial" pitchFamily="34" charset="0"/>
                <a:ea typeface="Arial-Rounded" pitchFamily="34" charset="0"/>
                <a:cs typeface="Arial" pitchFamily="34" charset="0"/>
              </a:rPr>
              <a:t>Tuấn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Hiển</a:t>
            </a:r>
            <a:r>
              <a:rPr lang="en-US" sz="2400" dirty="0">
                <a:latin typeface="Arial" pitchFamily="34" charset="0"/>
                <a:ea typeface="Arial-Rounded" pitchFamily="34" charset="0"/>
                <a:cs typeface="Arial" pitchFamily="34" charset="0"/>
              </a:rPr>
              <a:t>)</a:t>
            </a:r>
          </a:p>
        </p:txBody>
      </p:sp>
    </p:spTree>
    <p:extLst>
      <p:ext uri="{BB962C8B-B14F-4D97-AF65-F5344CB8AC3E}">
        <p14:creationId xmlns:p14="http://schemas.microsoft.com/office/powerpoint/2010/main" val="3480743127"/>
      </p:ext>
    </p:extLst>
  </p:cSld>
  <p:clrMapOvr>
    <a:masterClrMapping/>
  </p:clrMapOvr>
  <mc:AlternateContent xmlns:mc="http://schemas.openxmlformats.org/markup-compatibility/2006" xmlns:p14="http://schemas.microsoft.com/office/powerpoint/2010/main">
    <mc:Choice Requires="p14">
      <p:transition spd="slow" p14:dur="2000" advTm="8670"/>
    </mc:Choice>
    <mc:Fallback xmlns="">
      <p:transition spd="slow" advTm="867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123950"/>
            <a:ext cx="8762999" cy="2554436"/>
          </a:xfrm>
          <a:prstGeom prst="rect">
            <a:avLst/>
          </a:prstGeom>
        </p:spPr>
        <p:txBody>
          <a:bodyPr wrap="square" lIns="91330" tIns="45666" rIns="91330" bIns="45666">
            <a:spAutoFit/>
          </a:bodyPr>
          <a:lstStyle/>
          <a:p>
            <a:pPr algn="just"/>
            <a:r>
              <a:rPr lang="en-US" sz="3200">
                <a:latin typeface="Arial" pitchFamily="34" charset="0"/>
                <a:ea typeface="Arial-Rounded" pitchFamily="34" charset="0"/>
                <a:cs typeface="Arial" pitchFamily="34" charset="0"/>
              </a:rPr>
              <a:t>	Sáng chủ nhật, bố cho Nam và em đi công viên. Công viên đông như hội. Khi vào cổng, bố dặn: “Các con cẩn thận kẻo bị lạc. Nếu không may bị lạc, các con nhớ ra cổng này. Nhìn kìa, cổng có lá cờ rất to”.</a:t>
            </a:r>
          </a:p>
        </p:txBody>
      </p:sp>
      <p:sp>
        <p:nvSpPr>
          <p:cNvPr id="5" name="TextBox 4"/>
          <p:cNvSpPr txBox="1"/>
          <p:nvPr/>
        </p:nvSpPr>
        <p:spPr>
          <a:xfrm>
            <a:off x="2895600" y="285750"/>
            <a:ext cx="3642531" cy="584666"/>
          </a:xfrm>
          <a:prstGeom prst="rect">
            <a:avLst/>
          </a:prstGeom>
          <a:solidFill>
            <a:srgbClr val="B9EDFF"/>
          </a:solidFill>
        </p:spPr>
        <p:txBody>
          <a:bodyPr wrap="square" lIns="91330" tIns="45666" rIns="91330" bIns="45666" rtlCol="0">
            <a:spAutoFit/>
          </a:bodyPr>
          <a:lstStyle/>
          <a:p>
            <a:pPr algn="ctr"/>
            <a:r>
              <a:rPr lang="en-US" sz="3200" b="1">
                <a:latin typeface="Arial" pitchFamily="34" charset="0"/>
                <a:ea typeface="Arial-Rounded" pitchFamily="34" charset="0"/>
                <a:cs typeface="Arial" pitchFamily="34" charset="0"/>
              </a:rPr>
              <a:t>Đọc đoạn 1:</a:t>
            </a:r>
          </a:p>
        </p:txBody>
      </p:sp>
      <p:sp>
        <p:nvSpPr>
          <p:cNvPr id="7" name="TextBox 6"/>
          <p:cNvSpPr txBox="1"/>
          <p:nvPr/>
        </p:nvSpPr>
        <p:spPr>
          <a:xfrm>
            <a:off x="-19051" y="4412367"/>
            <a:ext cx="9144000"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Bố cho Nam và em đi đâu?</a:t>
            </a:r>
          </a:p>
        </p:txBody>
      </p:sp>
    </p:spTree>
    <p:extLst>
      <p:ext uri="{BB962C8B-B14F-4D97-AF65-F5344CB8AC3E}">
        <p14:creationId xmlns:p14="http://schemas.microsoft.com/office/powerpoint/2010/main" val="519086303"/>
      </p:ext>
    </p:extLst>
  </p:cSld>
  <p:clrMapOvr>
    <a:masterClrMapping/>
  </p:clrMapOvr>
  <mc:AlternateContent xmlns:mc="http://schemas.openxmlformats.org/markup-compatibility/2006" xmlns:p14="http://schemas.microsoft.com/office/powerpoint/2010/main">
    <mc:Choice Requires="p14">
      <p:transition spd="slow" p14:dur="2000" advTm="8578"/>
    </mc:Choice>
    <mc:Fallback xmlns="">
      <p:transition spd="slow" advTm="857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2000" fill="hold"/>
                                        <p:tgtEl>
                                          <p:spTgt spid="7"/>
                                        </p:tgtEl>
                                        <p:attrNameLst>
                                          <p:attrName>ppt_x</p:attrName>
                                        </p:attrNameLst>
                                      </p:cBhvr>
                                      <p:tavLst>
                                        <p:tav tm="0">
                                          <p:val>
                                            <p:strVal val="1+#ppt_w/2"/>
                                          </p:val>
                                        </p:tav>
                                        <p:tav tm="100000">
                                          <p:val>
                                            <p:strVal val="#ppt_x"/>
                                          </p:val>
                                        </p:tav>
                                      </p:tavLst>
                                    </p:anim>
                                    <p:anim calcmode="lin" valueType="num">
                                      <p:cBhvr additive="base">
                                        <p:cTn id="14" dur="2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123950"/>
            <a:ext cx="8762999" cy="2554436"/>
          </a:xfrm>
          <a:prstGeom prst="rect">
            <a:avLst/>
          </a:prstGeom>
        </p:spPr>
        <p:txBody>
          <a:bodyPr wrap="square" lIns="91330" tIns="45666" rIns="91330" bIns="45666">
            <a:spAutoFit/>
          </a:bodyPr>
          <a:lstStyle/>
          <a:p>
            <a:pPr algn="just"/>
            <a:r>
              <a:rPr lang="en-US" sz="3200">
                <a:latin typeface="Arial" pitchFamily="34" charset="0"/>
                <a:ea typeface="Arial-Rounded" pitchFamily="34" charset="0"/>
                <a:cs typeface="Arial" pitchFamily="34" charset="0"/>
              </a:rPr>
              <a:t>	Sáng chủ nhật, bố cho Nam và em đi công viên. Công viên đông như hội. Khi vào cổng, bố dặn: “Các con cẩn thận kẻo bị lạc. Nếu không may bị lạc, các con nhớ ra cổng này. Nhìn kìa, cổng có lá cờ rất to”.</a:t>
            </a:r>
          </a:p>
        </p:txBody>
      </p:sp>
      <p:sp>
        <p:nvSpPr>
          <p:cNvPr id="5" name="TextBox 4"/>
          <p:cNvSpPr txBox="1"/>
          <p:nvPr/>
        </p:nvSpPr>
        <p:spPr>
          <a:xfrm>
            <a:off x="2895600" y="285750"/>
            <a:ext cx="3642531" cy="584666"/>
          </a:xfrm>
          <a:prstGeom prst="rect">
            <a:avLst/>
          </a:prstGeom>
          <a:solidFill>
            <a:srgbClr val="B9EDFF"/>
          </a:solidFill>
        </p:spPr>
        <p:txBody>
          <a:bodyPr wrap="square" lIns="91330" tIns="45666" rIns="91330" bIns="45666" rtlCol="0">
            <a:spAutoFit/>
          </a:bodyPr>
          <a:lstStyle/>
          <a:p>
            <a:pPr algn="ctr"/>
            <a:r>
              <a:rPr lang="en-US" sz="3200" b="1">
                <a:latin typeface="Arial" pitchFamily="34" charset="0"/>
                <a:ea typeface="Arial-Rounded" pitchFamily="34" charset="0"/>
                <a:cs typeface="Arial" pitchFamily="34" charset="0"/>
              </a:rPr>
              <a:t>Đọc đoạn 1:</a:t>
            </a:r>
          </a:p>
        </p:txBody>
      </p:sp>
      <p:sp>
        <p:nvSpPr>
          <p:cNvPr id="7" name="TextBox 6"/>
          <p:cNvSpPr txBox="1"/>
          <p:nvPr/>
        </p:nvSpPr>
        <p:spPr>
          <a:xfrm>
            <a:off x="-19051" y="4412367"/>
            <a:ext cx="9144000"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Bố cho Nam và em đi đâu?</a:t>
            </a:r>
          </a:p>
        </p:txBody>
      </p:sp>
      <p:sp>
        <p:nvSpPr>
          <p:cNvPr id="8" name="TextBox 7"/>
          <p:cNvSpPr txBox="1"/>
          <p:nvPr/>
        </p:nvSpPr>
        <p:spPr>
          <a:xfrm>
            <a:off x="-19051" y="4412367"/>
            <a:ext cx="9144000"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Tìm một từ để nói về đặc điểm của công viên?</a:t>
            </a:r>
          </a:p>
        </p:txBody>
      </p:sp>
    </p:spTree>
    <p:extLst>
      <p:ext uri="{BB962C8B-B14F-4D97-AF65-F5344CB8AC3E}">
        <p14:creationId xmlns:p14="http://schemas.microsoft.com/office/powerpoint/2010/main" val="3247007160"/>
      </p:ext>
    </p:extLst>
  </p:cSld>
  <p:clrMapOvr>
    <a:masterClrMapping/>
  </p:clrMapOvr>
  <mc:AlternateContent xmlns:mc="http://schemas.openxmlformats.org/markup-compatibility/2006" xmlns:p14="http://schemas.microsoft.com/office/powerpoint/2010/main">
    <mc:Choice Requires="p14">
      <p:transition spd="slow" p14:dur="2000" advTm="8578"/>
    </mc:Choice>
    <mc:Fallback xmlns="">
      <p:transition spd="slow" advTm="857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2000" fill="hold"/>
                                        <p:tgtEl>
                                          <p:spTgt spid="7"/>
                                        </p:tgtEl>
                                        <p:attrNameLst>
                                          <p:attrName>ppt_x</p:attrName>
                                        </p:attrNameLst>
                                      </p:cBhvr>
                                      <p:tavLst>
                                        <p:tav tm="0">
                                          <p:val>
                                            <p:strVal val="1+#ppt_w/2"/>
                                          </p:val>
                                        </p:tav>
                                        <p:tav tm="100000">
                                          <p:val>
                                            <p:strVal val="#ppt_x"/>
                                          </p:val>
                                        </p:tav>
                                      </p:tavLst>
                                    </p:anim>
                                    <p:anim calcmode="lin" valueType="num">
                                      <p:cBhvr additive="base">
                                        <p:cTn id="14"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2000" fill="hold"/>
                                        <p:tgtEl>
                                          <p:spTgt spid="8"/>
                                        </p:tgtEl>
                                        <p:attrNameLst>
                                          <p:attrName>ppt_x</p:attrName>
                                        </p:attrNameLst>
                                      </p:cBhvr>
                                      <p:tavLst>
                                        <p:tav tm="0">
                                          <p:val>
                                            <p:strVal val="1+#ppt_w/2"/>
                                          </p:val>
                                        </p:tav>
                                        <p:tav tm="100000">
                                          <p:val>
                                            <p:strVal val="#ppt_x"/>
                                          </p:val>
                                        </p:tav>
                                      </p:tavLst>
                                    </p:anim>
                                    <p:anim calcmode="lin" valueType="num">
                                      <p:cBhvr additive="base">
                                        <p:cTn id="20"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123950"/>
            <a:ext cx="8762999" cy="2554436"/>
          </a:xfrm>
          <a:prstGeom prst="rect">
            <a:avLst/>
          </a:prstGeom>
        </p:spPr>
        <p:txBody>
          <a:bodyPr wrap="square" lIns="91330" tIns="45666" rIns="91330" bIns="45666">
            <a:spAutoFit/>
          </a:bodyPr>
          <a:lstStyle/>
          <a:p>
            <a:pPr algn="just"/>
            <a:r>
              <a:rPr lang="en-US" sz="3200">
                <a:latin typeface="Arial" pitchFamily="34" charset="0"/>
                <a:ea typeface="Arial-Rounded" pitchFamily="34" charset="0"/>
                <a:cs typeface="Arial" pitchFamily="34" charset="0"/>
              </a:rPr>
              <a:t>	Sáng chủ nhật, bố cho Nam và em đi công viên. Công viên đông như hội. Khi vào cổng, bố dặn: “Các con cẩn thận kẻo bị lạc. Nếu không may bị lạc, các con nhớ ra cổng này. Nhìn kìa, cổng có lá cờ rất to”.</a:t>
            </a:r>
          </a:p>
        </p:txBody>
      </p:sp>
      <p:sp>
        <p:nvSpPr>
          <p:cNvPr id="5" name="TextBox 4"/>
          <p:cNvSpPr txBox="1"/>
          <p:nvPr/>
        </p:nvSpPr>
        <p:spPr>
          <a:xfrm>
            <a:off x="2895600" y="285750"/>
            <a:ext cx="3642531" cy="584666"/>
          </a:xfrm>
          <a:prstGeom prst="rect">
            <a:avLst/>
          </a:prstGeom>
          <a:solidFill>
            <a:srgbClr val="B9EDFF"/>
          </a:solidFill>
        </p:spPr>
        <p:txBody>
          <a:bodyPr wrap="square" lIns="91330" tIns="45666" rIns="91330" bIns="45666" rtlCol="0">
            <a:spAutoFit/>
          </a:bodyPr>
          <a:lstStyle/>
          <a:p>
            <a:pPr algn="ctr"/>
            <a:r>
              <a:rPr lang="en-US" sz="3200" b="1">
                <a:latin typeface="Arial" pitchFamily="34" charset="0"/>
                <a:ea typeface="Arial-Rounded" pitchFamily="34" charset="0"/>
                <a:cs typeface="Arial" pitchFamily="34" charset="0"/>
              </a:rPr>
              <a:t>Đọc đoạn 1:</a:t>
            </a:r>
          </a:p>
        </p:txBody>
      </p:sp>
      <p:sp>
        <p:nvSpPr>
          <p:cNvPr id="7" name="TextBox 6"/>
          <p:cNvSpPr txBox="1"/>
          <p:nvPr/>
        </p:nvSpPr>
        <p:spPr>
          <a:xfrm>
            <a:off x="-19051" y="4412367"/>
            <a:ext cx="9144000"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Bố cho Nam và em đi đâu?</a:t>
            </a:r>
          </a:p>
        </p:txBody>
      </p:sp>
      <p:sp>
        <p:nvSpPr>
          <p:cNvPr id="8" name="TextBox 7"/>
          <p:cNvSpPr txBox="1"/>
          <p:nvPr/>
        </p:nvSpPr>
        <p:spPr>
          <a:xfrm>
            <a:off x="-19051" y="4412367"/>
            <a:ext cx="9144000"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Tìm một từ để nói về đặc điểm của công viên?</a:t>
            </a:r>
          </a:p>
        </p:txBody>
      </p:sp>
      <p:sp>
        <p:nvSpPr>
          <p:cNvPr id="6" name="TextBox 5"/>
          <p:cNvSpPr txBox="1"/>
          <p:nvPr/>
        </p:nvSpPr>
        <p:spPr>
          <a:xfrm>
            <a:off x="-19051" y="4412367"/>
            <a:ext cx="9144000"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Khi vào cổng, bố dặn hai anh em Nam thế nào?</a:t>
            </a:r>
          </a:p>
        </p:txBody>
      </p:sp>
    </p:spTree>
    <p:extLst>
      <p:ext uri="{BB962C8B-B14F-4D97-AF65-F5344CB8AC3E}">
        <p14:creationId xmlns:p14="http://schemas.microsoft.com/office/powerpoint/2010/main" val="4107937821"/>
      </p:ext>
    </p:extLst>
  </p:cSld>
  <p:clrMapOvr>
    <a:masterClrMapping/>
  </p:clrMapOvr>
  <mc:AlternateContent xmlns:mc="http://schemas.openxmlformats.org/markup-compatibility/2006" xmlns:p14="http://schemas.microsoft.com/office/powerpoint/2010/main">
    <mc:Choice Requires="p14">
      <p:transition spd="slow" p14:dur="2000" advTm="8578"/>
    </mc:Choice>
    <mc:Fallback xmlns="">
      <p:transition spd="slow" advTm="857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2000" fill="hold"/>
                                        <p:tgtEl>
                                          <p:spTgt spid="7"/>
                                        </p:tgtEl>
                                        <p:attrNameLst>
                                          <p:attrName>ppt_x</p:attrName>
                                        </p:attrNameLst>
                                      </p:cBhvr>
                                      <p:tavLst>
                                        <p:tav tm="0">
                                          <p:val>
                                            <p:strVal val="1+#ppt_w/2"/>
                                          </p:val>
                                        </p:tav>
                                        <p:tav tm="100000">
                                          <p:val>
                                            <p:strVal val="#ppt_x"/>
                                          </p:val>
                                        </p:tav>
                                      </p:tavLst>
                                    </p:anim>
                                    <p:anim calcmode="lin" valueType="num">
                                      <p:cBhvr additive="base">
                                        <p:cTn id="14"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2000" fill="hold"/>
                                        <p:tgtEl>
                                          <p:spTgt spid="8"/>
                                        </p:tgtEl>
                                        <p:attrNameLst>
                                          <p:attrName>ppt_x</p:attrName>
                                        </p:attrNameLst>
                                      </p:cBhvr>
                                      <p:tavLst>
                                        <p:tav tm="0">
                                          <p:val>
                                            <p:strVal val="1+#ppt_w/2"/>
                                          </p:val>
                                        </p:tav>
                                        <p:tav tm="100000">
                                          <p:val>
                                            <p:strVal val="#ppt_x"/>
                                          </p:val>
                                        </p:tav>
                                      </p:tavLst>
                                    </p:anim>
                                    <p:anim calcmode="lin" valueType="num">
                                      <p:cBhvr additive="base">
                                        <p:cTn id="20" dur="2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2250" fill="hold"/>
                                        <p:tgtEl>
                                          <p:spTgt spid="6"/>
                                        </p:tgtEl>
                                        <p:attrNameLst>
                                          <p:attrName>ppt_x</p:attrName>
                                        </p:attrNameLst>
                                      </p:cBhvr>
                                      <p:tavLst>
                                        <p:tav tm="0">
                                          <p:val>
                                            <p:strVal val="1+#ppt_w/2"/>
                                          </p:val>
                                        </p:tav>
                                        <p:tav tm="100000">
                                          <p:val>
                                            <p:strVal val="#ppt_x"/>
                                          </p:val>
                                        </p:tav>
                                      </p:tavLst>
                                    </p:anim>
                                    <p:anim calcmode="lin" valueType="num">
                                      <p:cBhvr additive="base">
                                        <p:cTn id="26" dur="22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530259"/>
            <a:ext cx="9144000"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Chuyện gì đã xảy ra với Nam?</a:t>
            </a:r>
          </a:p>
        </p:txBody>
      </p:sp>
      <p:sp>
        <p:nvSpPr>
          <p:cNvPr id="3" name="Rectangle 2"/>
          <p:cNvSpPr/>
          <p:nvPr/>
        </p:nvSpPr>
        <p:spPr>
          <a:xfrm>
            <a:off x="60501" y="514350"/>
            <a:ext cx="9007299" cy="4031873"/>
          </a:xfrm>
          <a:prstGeom prst="rect">
            <a:avLst/>
          </a:prstGeom>
        </p:spPr>
        <p:txBody>
          <a:bodyPr wrap="square">
            <a:spAutoFit/>
          </a:bodyPr>
          <a:lstStyle/>
          <a:p>
            <a:pPr algn="just">
              <a:spcBef>
                <a:spcPts val="600"/>
              </a:spcBef>
            </a:pPr>
            <a:r>
              <a:rPr lang="en-US" sz="3200">
                <a:latin typeface="Arial" pitchFamily="34" charset="0"/>
                <a:ea typeface="Arial-Rounded" pitchFamily="34" charset="0"/>
                <a:cs typeface="Arial" pitchFamily="34" charset="0"/>
              </a:rPr>
              <a:t>	 Công viên đẹp quá. Nam cứ mải mê xem hết chỗ này đến chỗ khác. Lúc ngoảnh lại thì không thấy bố và em đâu. Nam vừa chạy tìm vừa gọi “Bố ơi! Bố ơi!”. Hoảng hốt, Nam suýt khóc. Chợt Nam nhìn thấy tấm biển “Lối ra cổng”. Nhớ lời bố dặn, Nam đi theo hướng tấm biển chỉ đường. “A, lá cờ kia rồi!”. Nam mừng rỡ khi thấy bố và em đang chờ ở đó.</a:t>
            </a:r>
          </a:p>
        </p:txBody>
      </p:sp>
      <p:sp>
        <p:nvSpPr>
          <p:cNvPr id="6" name="TextBox 5"/>
          <p:cNvSpPr txBox="1"/>
          <p:nvPr/>
        </p:nvSpPr>
        <p:spPr>
          <a:xfrm>
            <a:off x="2895600" y="-19050"/>
            <a:ext cx="3642531" cy="584666"/>
          </a:xfrm>
          <a:prstGeom prst="rect">
            <a:avLst/>
          </a:prstGeom>
          <a:solidFill>
            <a:srgbClr val="B9EDFF"/>
          </a:solidFill>
        </p:spPr>
        <p:txBody>
          <a:bodyPr wrap="square" lIns="91330" tIns="45666" rIns="91330" bIns="45666" rtlCol="0">
            <a:spAutoFit/>
          </a:bodyPr>
          <a:lstStyle/>
          <a:p>
            <a:pPr algn="ctr"/>
            <a:r>
              <a:rPr lang="en-US" sz="3200" b="1">
                <a:latin typeface="Arial" pitchFamily="34" charset="0"/>
                <a:ea typeface="Arial-Rounded" pitchFamily="34" charset="0"/>
                <a:cs typeface="Arial" pitchFamily="34" charset="0"/>
              </a:rPr>
              <a:t>Đọc đoạn 2:</a:t>
            </a:r>
          </a:p>
        </p:txBody>
      </p:sp>
    </p:spTree>
    <p:extLst>
      <p:ext uri="{BB962C8B-B14F-4D97-AF65-F5344CB8AC3E}">
        <p14:creationId xmlns:p14="http://schemas.microsoft.com/office/powerpoint/2010/main" val="1964992405"/>
      </p:ext>
    </p:extLst>
  </p:cSld>
  <p:clrMapOvr>
    <a:masterClrMapping/>
  </p:clrMapOvr>
  <mc:AlternateContent xmlns:mc="http://schemas.openxmlformats.org/markup-compatibility/2006" xmlns:p14="http://schemas.microsoft.com/office/powerpoint/2010/main">
    <mc:Choice Requires="p14">
      <p:transition spd="slow" p14:dur="2000" advTm="21999"/>
    </mc:Choice>
    <mc:Fallback xmlns="">
      <p:transition spd="slow" advTm="2199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22B693-4956-401A-9F20-4B2D9F41B5EE}"/>
              </a:ext>
            </a:extLst>
          </p:cNvPr>
          <p:cNvSpPr>
            <a:spLocks noGrp="1"/>
          </p:cNvSpPr>
          <p:nvPr>
            <p:ph idx="1"/>
          </p:nvPr>
        </p:nvSpPr>
        <p:spPr/>
        <p:txBody>
          <a:bodyPr/>
          <a:lstStyle/>
          <a:p>
            <a:r>
              <a:rPr lang="en-US" dirty="0"/>
              <a:t>1. </a:t>
            </a:r>
            <a:r>
              <a:rPr lang="en-US" dirty="0" err="1"/>
              <a:t>Đọc</a:t>
            </a:r>
            <a:r>
              <a:rPr lang="en-US" dirty="0"/>
              <a:t> </a:t>
            </a:r>
            <a:r>
              <a:rPr lang="en-US" dirty="0" err="1"/>
              <a:t>lại</a:t>
            </a:r>
            <a:r>
              <a:rPr lang="en-US" dirty="0"/>
              <a:t> </a:t>
            </a:r>
            <a:r>
              <a:rPr lang="en-US" dirty="0" err="1"/>
              <a:t>bài</a:t>
            </a:r>
            <a:r>
              <a:rPr lang="en-US" dirty="0"/>
              <a:t> “ Khi </a:t>
            </a:r>
            <a:r>
              <a:rPr lang="en-US" dirty="0" err="1"/>
              <a:t>mẹ</a:t>
            </a:r>
            <a:r>
              <a:rPr lang="en-US" dirty="0"/>
              <a:t> </a:t>
            </a:r>
            <a:r>
              <a:rPr lang="en-US" dirty="0" err="1"/>
              <a:t>vắng</a:t>
            </a:r>
            <a:r>
              <a:rPr lang="en-US" dirty="0"/>
              <a:t> </a:t>
            </a:r>
            <a:r>
              <a:rPr lang="en-US" dirty="0" err="1"/>
              <a:t>nhà</a:t>
            </a:r>
            <a:r>
              <a:rPr lang="en-US" dirty="0"/>
              <a:t>”</a:t>
            </a:r>
          </a:p>
          <a:p>
            <a:r>
              <a:rPr lang="en-US" dirty="0"/>
              <a:t>2. Khi </a:t>
            </a:r>
            <a:r>
              <a:rPr lang="en-US" dirty="0" err="1"/>
              <a:t>bố</a:t>
            </a:r>
            <a:r>
              <a:rPr lang="en-US" dirty="0"/>
              <a:t> </a:t>
            </a:r>
            <a:r>
              <a:rPr lang="en-US" dirty="0" err="1"/>
              <a:t>mẹ</a:t>
            </a:r>
            <a:r>
              <a:rPr lang="en-US" dirty="0"/>
              <a:t> </a:t>
            </a:r>
            <a:r>
              <a:rPr lang="en-US" dirty="0" err="1"/>
              <a:t>đi</a:t>
            </a:r>
            <a:r>
              <a:rPr lang="en-US" dirty="0"/>
              <a:t> </a:t>
            </a:r>
            <a:r>
              <a:rPr lang="en-US" dirty="0" err="1"/>
              <a:t>vắng</a:t>
            </a:r>
            <a:r>
              <a:rPr lang="en-US"/>
              <a:t>, con </a:t>
            </a:r>
            <a:r>
              <a:rPr lang="en-US" dirty="0" err="1"/>
              <a:t>cần</a:t>
            </a:r>
            <a:r>
              <a:rPr lang="en-US" dirty="0"/>
              <a:t> </a:t>
            </a:r>
            <a:r>
              <a:rPr lang="en-US" dirty="0" err="1"/>
              <a:t>chú</a:t>
            </a:r>
            <a:r>
              <a:rPr lang="en-US" dirty="0"/>
              <a:t> ý </a:t>
            </a:r>
            <a:r>
              <a:rPr lang="en-US" dirty="0" err="1"/>
              <a:t>điều</a:t>
            </a:r>
            <a:r>
              <a:rPr lang="en-US" dirty="0"/>
              <a:t> </a:t>
            </a:r>
            <a:r>
              <a:rPr lang="en-US" dirty="0" err="1"/>
              <a:t>gì</a:t>
            </a:r>
            <a:r>
              <a:rPr lang="en-US" dirty="0"/>
              <a:t>?</a:t>
            </a:r>
          </a:p>
        </p:txBody>
      </p:sp>
    </p:spTree>
    <p:extLst>
      <p:ext uri="{BB962C8B-B14F-4D97-AF65-F5344CB8AC3E}">
        <p14:creationId xmlns:p14="http://schemas.microsoft.com/office/powerpoint/2010/main" val="3571676002"/>
      </p:ext>
    </p:extLst>
  </p:cSld>
  <p:clrMapOvr>
    <a:masterClrMapping/>
  </p:clrMapOvr>
  <mc:AlternateContent xmlns:mc="http://schemas.openxmlformats.org/markup-compatibility/2006" xmlns:p14="http://schemas.microsoft.com/office/powerpoint/2010/main">
    <mc:Choice Requires="p14">
      <p:transition spd="slow" p14:dur="2000" advTm="11523"/>
    </mc:Choice>
    <mc:Fallback xmlns="">
      <p:transition spd="slow" advTm="11523"/>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530259"/>
            <a:ext cx="9144000"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Chuyện gì đã xảy ra với Nam?</a:t>
            </a:r>
          </a:p>
        </p:txBody>
      </p:sp>
      <p:sp>
        <p:nvSpPr>
          <p:cNvPr id="3" name="Rectangle 2"/>
          <p:cNvSpPr/>
          <p:nvPr/>
        </p:nvSpPr>
        <p:spPr>
          <a:xfrm>
            <a:off x="60501" y="514350"/>
            <a:ext cx="9007299" cy="4031873"/>
          </a:xfrm>
          <a:prstGeom prst="rect">
            <a:avLst/>
          </a:prstGeom>
        </p:spPr>
        <p:txBody>
          <a:bodyPr wrap="square">
            <a:spAutoFit/>
          </a:bodyPr>
          <a:lstStyle/>
          <a:p>
            <a:pPr algn="just">
              <a:spcBef>
                <a:spcPts val="600"/>
              </a:spcBef>
            </a:pPr>
            <a:r>
              <a:rPr lang="en-US" sz="3200">
                <a:latin typeface="Arial" pitchFamily="34" charset="0"/>
                <a:ea typeface="Arial-Rounded" pitchFamily="34" charset="0"/>
                <a:cs typeface="Arial" pitchFamily="34" charset="0"/>
              </a:rPr>
              <a:t>	 Công viên đẹp quá. Nam cứ mải mê xem hết chỗ này đến chỗ khác. Lúc ngoảnh lại thì không thấy bố và em đâu. Nam vừa chạy tìm vừa gọi “Bố ơi! Bố ơi!”. Hoảng hốt, Nam suýt khóc. Chợt Nam nhìn thấy tấm biển “Lối ra cổng”. Nhớ lời bố dặn, Nam đi theo hướng tấm biển chỉ đường. “A, lá cờ kia rồi!”. Nam mừng rỡ khi thấy bố và em đang chờ ở đó.</a:t>
            </a:r>
          </a:p>
        </p:txBody>
      </p:sp>
      <p:sp>
        <p:nvSpPr>
          <p:cNvPr id="5" name="TextBox 4"/>
          <p:cNvSpPr txBox="1"/>
          <p:nvPr/>
        </p:nvSpPr>
        <p:spPr>
          <a:xfrm>
            <a:off x="0" y="4530259"/>
            <a:ext cx="9144000"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Nhớ lời bố dặn, Nam đã làm gì?</a:t>
            </a:r>
          </a:p>
        </p:txBody>
      </p:sp>
      <p:sp>
        <p:nvSpPr>
          <p:cNvPr id="6" name="TextBox 5"/>
          <p:cNvSpPr txBox="1"/>
          <p:nvPr/>
        </p:nvSpPr>
        <p:spPr>
          <a:xfrm>
            <a:off x="2895600" y="-19050"/>
            <a:ext cx="3642531" cy="584666"/>
          </a:xfrm>
          <a:prstGeom prst="rect">
            <a:avLst/>
          </a:prstGeom>
          <a:solidFill>
            <a:srgbClr val="B9EDFF"/>
          </a:solidFill>
        </p:spPr>
        <p:txBody>
          <a:bodyPr wrap="square" lIns="91330" tIns="45666" rIns="91330" bIns="45666" rtlCol="0">
            <a:spAutoFit/>
          </a:bodyPr>
          <a:lstStyle/>
          <a:p>
            <a:pPr algn="ctr"/>
            <a:r>
              <a:rPr lang="en-US" sz="3200" b="1">
                <a:latin typeface="Arial" pitchFamily="34" charset="0"/>
                <a:ea typeface="Arial-Rounded" pitchFamily="34" charset="0"/>
                <a:cs typeface="Arial" pitchFamily="34" charset="0"/>
              </a:rPr>
              <a:t>Đọc đoạn 2:</a:t>
            </a:r>
          </a:p>
        </p:txBody>
      </p:sp>
    </p:spTree>
    <p:extLst>
      <p:ext uri="{BB962C8B-B14F-4D97-AF65-F5344CB8AC3E}">
        <p14:creationId xmlns:p14="http://schemas.microsoft.com/office/powerpoint/2010/main" val="812408563"/>
      </p:ext>
    </p:extLst>
  </p:cSld>
  <p:clrMapOvr>
    <a:masterClrMapping/>
  </p:clrMapOvr>
  <mc:AlternateContent xmlns:mc="http://schemas.openxmlformats.org/markup-compatibility/2006" xmlns:p14="http://schemas.microsoft.com/office/powerpoint/2010/main">
    <mc:Choice Requires="p14">
      <p:transition spd="slow" p14:dur="2000" advTm="15998"/>
    </mc:Choice>
    <mc:Fallback xmlns="">
      <p:transition spd="slow" advTm="1599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2000" fill="hold"/>
                                        <p:tgtEl>
                                          <p:spTgt spid="5"/>
                                        </p:tgtEl>
                                        <p:attrNameLst>
                                          <p:attrName>ppt_x</p:attrName>
                                        </p:attrNameLst>
                                      </p:cBhvr>
                                      <p:tavLst>
                                        <p:tav tm="0">
                                          <p:val>
                                            <p:strVal val="1+#ppt_w/2"/>
                                          </p:val>
                                        </p:tav>
                                        <p:tav tm="100000">
                                          <p:val>
                                            <p:strVal val="#ppt_x"/>
                                          </p:val>
                                        </p:tav>
                                      </p:tavLst>
                                    </p:anim>
                                    <p:anim calcmode="lin" valueType="num">
                                      <p:cBhvr additive="base">
                                        <p:cTn id="14"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4068"/>
          <a:stretch/>
        </p:blipFill>
        <p:spPr bwMode="auto">
          <a:xfrm>
            <a:off x="5239657" y="2261064"/>
            <a:ext cx="3939507" cy="2658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0" y="133350"/>
            <a:ext cx="9144000" cy="584666"/>
          </a:xfrm>
          <a:prstGeom prst="rect">
            <a:avLst/>
          </a:prstGeom>
          <a:no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Trong câu chuyện, Nam có điều gì đáng khen?</a:t>
            </a:r>
          </a:p>
        </p:txBody>
      </p:sp>
    </p:spTree>
    <p:extLst>
      <p:ext uri="{BB962C8B-B14F-4D97-AF65-F5344CB8AC3E}">
        <p14:creationId xmlns:p14="http://schemas.microsoft.com/office/powerpoint/2010/main" val="2461743945"/>
      </p:ext>
    </p:extLst>
  </p:cSld>
  <p:clrMapOvr>
    <a:masterClrMapping/>
  </p:clrMapOvr>
  <mc:AlternateContent xmlns:mc="http://schemas.openxmlformats.org/markup-compatibility/2006" xmlns:p14="http://schemas.microsoft.com/office/powerpoint/2010/main">
    <mc:Choice Requires="p14">
      <p:transition spd="slow" p14:dur="2000" advTm="22082"/>
    </mc:Choice>
    <mc:Fallback xmlns="">
      <p:transition spd="slow" advTm="22082"/>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4068"/>
          <a:stretch/>
        </p:blipFill>
        <p:spPr bwMode="auto">
          <a:xfrm>
            <a:off x="5239657" y="2261064"/>
            <a:ext cx="3939507" cy="2658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0" y="133350"/>
            <a:ext cx="9144000" cy="584666"/>
          </a:xfrm>
          <a:prstGeom prst="rect">
            <a:avLst/>
          </a:prstGeom>
          <a:no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Trong câu chuyện, Nam có điều gì đáng khen?</a:t>
            </a:r>
          </a:p>
        </p:txBody>
      </p:sp>
      <p:grpSp>
        <p:nvGrpSpPr>
          <p:cNvPr id="24" name="Group 23"/>
          <p:cNvGrpSpPr/>
          <p:nvPr/>
        </p:nvGrpSpPr>
        <p:grpSpPr>
          <a:xfrm>
            <a:off x="76200" y="737066"/>
            <a:ext cx="6858000" cy="4000033"/>
            <a:chOff x="76200" y="737066"/>
            <a:chExt cx="6858000" cy="4000033"/>
          </a:xfrm>
        </p:grpSpPr>
        <p:cxnSp>
          <p:nvCxnSpPr>
            <p:cNvPr id="7" name="Straight Arrow Connector 6"/>
            <p:cNvCxnSpPr>
              <a:stCxn id="2" idx="6"/>
            </p:cNvCxnSpPr>
            <p:nvPr/>
          </p:nvCxnSpPr>
          <p:spPr>
            <a:xfrm>
              <a:off x="4279900" y="2724150"/>
              <a:ext cx="5334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3505200" y="1682750"/>
              <a:ext cx="0" cy="508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505200" y="3257550"/>
              <a:ext cx="0" cy="533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2146300" y="2724150"/>
              <a:ext cx="6096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2755900" y="2190750"/>
              <a:ext cx="1524000" cy="1066800"/>
            </a:xfrm>
            <a:prstGeom prst="ellipse">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Arial" pitchFamily="34" charset="0"/>
                  <a:cs typeface="Arial" pitchFamily="34" charset="0"/>
                </a:rPr>
                <a:t>Nam</a:t>
              </a:r>
            </a:p>
          </p:txBody>
        </p:sp>
        <p:sp>
          <p:nvSpPr>
            <p:cNvPr id="15" name="Oval 14"/>
            <p:cNvSpPr/>
            <p:nvPr/>
          </p:nvSpPr>
          <p:spPr>
            <a:xfrm>
              <a:off x="2489200" y="737066"/>
              <a:ext cx="2057400" cy="933449"/>
            </a:xfrm>
            <a:prstGeom prst="ellipse">
              <a:avLst/>
            </a:prstGeom>
            <a:solidFill>
              <a:srgbClr val="B9EDFF"/>
            </a:solid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schemeClr val="tx1"/>
                </a:solidFill>
                <a:latin typeface="Arial" pitchFamily="34" charset="0"/>
                <a:cs typeface="Arial" pitchFamily="34" charset="0"/>
              </a:endParaRPr>
            </a:p>
          </p:txBody>
        </p:sp>
        <p:sp>
          <p:nvSpPr>
            <p:cNvPr id="16" name="Oval 15"/>
            <p:cNvSpPr/>
            <p:nvPr/>
          </p:nvSpPr>
          <p:spPr>
            <a:xfrm>
              <a:off x="4876800" y="2261065"/>
              <a:ext cx="2057400" cy="933449"/>
            </a:xfrm>
            <a:prstGeom prst="ellipse">
              <a:avLst/>
            </a:prstGeom>
            <a:solidFill>
              <a:srgbClr val="B9EDFF"/>
            </a:solid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schemeClr val="tx1"/>
                </a:solidFill>
                <a:latin typeface="Arial" pitchFamily="34" charset="0"/>
                <a:cs typeface="Arial" pitchFamily="34" charset="0"/>
              </a:endParaRPr>
            </a:p>
          </p:txBody>
        </p:sp>
        <p:sp>
          <p:nvSpPr>
            <p:cNvPr id="17" name="Oval 16"/>
            <p:cNvSpPr/>
            <p:nvPr/>
          </p:nvSpPr>
          <p:spPr>
            <a:xfrm>
              <a:off x="76200" y="2267416"/>
              <a:ext cx="2057400" cy="933449"/>
            </a:xfrm>
            <a:prstGeom prst="ellipse">
              <a:avLst/>
            </a:prstGeom>
            <a:solidFill>
              <a:srgbClr val="B9EDFF"/>
            </a:solid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solidFill>
                  <a:schemeClr val="tx1"/>
                </a:solidFill>
                <a:latin typeface="Arial" pitchFamily="34" charset="0"/>
                <a:cs typeface="Arial" pitchFamily="34" charset="0"/>
              </a:endParaRPr>
            </a:p>
          </p:txBody>
        </p:sp>
        <p:sp>
          <p:nvSpPr>
            <p:cNvPr id="18" name="Oval 17"/>
            <p:cNvSpPr/>
            <p:nvPr/>
          </p:nvSpPr>
          <p:spPr>
            <a:xfrm>
              <a:off x="2489200" y="3803650"/>
              <a:ext cx="2057400" cy="933449"/>
            </a:xfrm>
            <a:prstGeom prst="ellipse">
              <a:avLst/>
            </a:prstGeom>
            <a:solidFill>
              <a:srgbClr val="B9EDFF"/>
            </a:solid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chemeClr val="tx1"/>
                </a:solidFill>
                <a:latin typeface="Arial" pitchFamily="34" charset="0"/>
                <a:cs typeface="Arial" pitchFamily="34" charset="0"/>
              </a:endParaRPr>
            </a:p>
          </p:txBody>
        </p:sp>
      </p:grpSp>
      <p:sp>
        <p:nvSpPr>
          <p:cNvPr id="20" name="TextBox 19"/>
          <p:cNvSpPr txBox="1"/>
          <p:nvPr/>
        </p:nvSpPr>
        <p:spPr>
          <a:xfrm>
            <a:off x="2616200" y="3997573"/>
            <a:ext cx="1930400" cy="707777"/>
          </a:xfrm>
          <a:prstGeom prst="rect">
            <a:avLst/>
          </a:prstGeom>
          <a:noFill/>
        </p:spPr>
        <p:txBody>
          <a:bodyPr wrap="square" lIns="91330" tIns="45666" rIns="91330" bIns="45666" rtlCol="0">
            <a:spAutoFit/>
          </a:bodyPr>
          <a:lstStyle/>
          <a:p>
            <a:pPr algn="ctr"/>
            <a:r>
              <a:rPr lang="en-US" sz="2000" b="1">
                <a:latin typeface="Arial" pitchFamily="34" charset="0"/>
                <a:cs typeface="Arial" pitchFamily="34" charset="0"/>
              </a:rPr>
              <a:t>Không đi theo người lạ</a:t>
            </a:r>
          </a:p>
        </p:txBody>
      </p:sp>
      <p:sp>
        <p:nvSpPr>
          <p:cNvPr id="21" name="TextBox 20"/>
          <p:cNvSpPr txBox="1"/>
          <p:nvPr/>
        </p:nvSpPr>
        <p:spPr>
          <a:xfrm>
            <a:off x="5099050" y="2483340"/>
            <a:ext cx="1612900" cy="461556"/>
          </a:xfrm>
          <a:prstGeom prst="rect">
            <a:avLst/>
          </a:prstGeom>
          <a:noFill/>
        </p:spPr>
        <p:txBody>
          <a:bodyPr wrap="square" lIns="91330" tIns="45666" rIns="91330" bIns="45666" rtlCol="0">
            <a:spAutoFit/>
          </a:bodyPr>
          <a:lstStyle/>
          <a:p>
            <a:pPr algn="ctr"/>
            <a:r>
              <a:rPr lang="en-US" sz="2400" b="1">
                <a:latin typeface="Arial" pitchFamily="34" charset="0"/>
                <a:cs typeface="Arial" pitchFamily="34" charset="0"/>
              </a:rPr>
              <a:t>Bình tĩnh</a:t>
            </a:r>
          </a:p>
        </p:txBody>
      </p:sp>
      <p:sp>
        <p:nvSpPr>
          <p:cNvPr id="22" name="TextBox 21"/>
          <p:cNvSpPr txBox="1"/>
          <p:nvPr/>
        </p:nvSpPr>
        <p:spPr>
          <a:xfrm>
            <a:off x="2736850" y="819580"/>
            <a:ext cx="1612900" cy="707777"/>
          </a:xfrm>
          <a:prstGeom prst="rect">
            <a:avLst/>
          </a:prstGeom>
          <a:noFill/>
        </p:spPr>
        <p:txBody>
          <a:bodyPr wrap="square" lIns="91330" tIns="45666" rIns="91330" bIns="45666" rtlCol="0">
            <a:spAutoFit/>
          </a:bodyPr>
          <a:lstStyle/>
          <a:p>
            <a:pPr algn="ctr"/>
            <a:r>
              <a:rPr lang="en-US" sz="2000" b="1">
                <a:latin typeface="Arial" pitchFamily="34" charset="0"/>
                <a:cs typeface="Arial" pitchFamily="34" charset="0"/>
              </a:rPr>
              <a:t>Biết nghe lời bố dặn</a:t>
            </a:r>
          </a:p>
        </p:txBody>
      </p:sp>
      <p:sp>
        <p:nvSpPr>
          <p:cNvPr id="23" name="TextBox 22"/>
          <p:cNvSpPr txBox="1"/>
          <p:nvPr/>
        </p:nvSpPr>
        <p:spPr>
          <a:xfrm>
            <a:off x="298450" y="2483340"/>
            <a:ext cx="1612900" cy="461556"/>
          </a:xfrm>
          <a:prstGeom prst="rect">
            <a:avLst/>
          </a:prstGeom>
          <a:noFill/>
        </p:spPr>
        <p:txBody>
          <a:bodyPr wrap="square" lIns="91330" tIns="45666" rIns="91330" bIns="45666" rtlCol="0">
            <a:spAutoFit/>
          </a:bodyPr>
          <a:lstStyle/>
          <a:p>
            <a:pPr algn="ctr"/>
            <a:r>
              <a:rPr lang="en-US" sz="2400" b="1">
                <a:latin typeface="Arial" pitchFamily="34" charset="0"/>
                <a:cs typeface="Arial" pitchFamily="34" charset="0"/>
              </a:rPr>
              <a:t>Chủ động</a:t>
            </a:r>
          </a:p>
        </p:txBody>
      </p:sp>
    </p:spTree>
    <p:extLst>
      <p:ext uri="{BB962C8B-B14F-4D97-AF65-F5344CB8AC3E}">
        <p14:creationId xmlns:p14="http://schemas.microsoft.com/office/powerpoint/2010/main" val="4082941064"/>
      </p:ext>
    </p:extLst>
  </p:cSld>
  <p:clrMapOvr>
    <a:masterClrMapping/>
  </p:clrMapOvr>
  <mc:AlternateContent xmlns:mc="http://schemas.openxmlformats.org/markup-compatibility/2006" xmlns:p14="http://schemas.microsoft.com/office/powerpoint/2010/main">
    <mc:Choice Requires="p14">
      <p:transition spd="slow" p14:dur="2000" advTm="22082"/>
    </mc:Choice>
    <mc:Fallback xmlns="">
      <p:transition spd="slow" advTm="2208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09550"/>
            <a:ext cx="9144000" cy="584666"/>
          </a:xfrm>
          <a:prstGeom prst="rect">
            <a:avLst/>
          </a:prstGeom>
          <a:no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Nếu là Nam, em sẽ làm gì?</a:t>
            </a:r>
          </a:p>
        </p:txBody>
      </p:sp>
    </p:spTree>
    <p:extLst>
      <p:ext uri="{BB962C8B-B14F-4D97-AF65-F5344CB8AC3E}">
        <p14:creationId xmlns:p14="http://schemas.microsoft.com/office/powerpoint/2010/main" val="2426847094"/>
      </p:ext>
    </p:extLst>
  </p:cSld>
  <p:clrMapOvr>
    <a:masterClrMapping/>
  </p:clrMapOvr>
  <mc:AlternateContent xmlns:mc="http://schemas.openxmlformats.org/markup-compatibility/2006" xmlns:p14="http://schemas.microsoft.com/office/powerpoint/2010/main">
    <mc:Choice Requires="p14">
      <p:transition spd="slow" p14:dur="2000" advTm="32518"/>
    </mc:Choice>
    <mc:Fallback xmlns="">
      <p:transition spd="slow" advTm="32518"/>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123950"/>
            <a:ext cx="8763000" cy="3539321"/>
          </a:xfrm>
          <a:prstGeom prst="rect">
            <a:avLst/>
          </a:prstGeom>
          <a:no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Khi bị lạc, chúng ta có thể:</a:t>
            </a:r>
          </a:p>
          <a:p>
            <a:pPr algn="just"/>
            <a:r>
              <a:rPr lang="en-US" sz="3200">
                <a:latin typeface="Arial" pitchFamily="34" charset="0"/>
                <a:ea typeface="Arial-Rounded" pitchFamily="34" charset="0"/>
                <a:cs typeface="Arial" pitchFamily="34" charset="0"/>
              </a:rPr>
              <a:t>+ Tìm đến sự giúp đỡ của chú bảo vệ</a:t>
            </a:r>
          </a:p>
          <a:p>
            <a:pPr algn="just"/>
            <a:r>
              <a:rPr lang="en-US" sz="3200">
                <a:latin typeface="Arial" pitchFamily="34" charset="0"/>
                <a:ea typeface="Arial-Rounded" pitchFamily="34" charset="0"/>
                <a:cs typeface="Arial" pitchFamily="34" charset="0"/>
              </a:rPr>
              <a:t>+ Nhớ số điện thoại của người thân và xin người gọi nhờ. </a:t>
            </a:r>
          </a:p>
          <a:p>
            <a:pPr algn="just"/>
            <a:r>
              <a:rPr lang="en-US" sz="3200">
                <a:latin typeface="Arial" pitchFamily="34" charset="0"/>
                <a:ea typeface="Arial-Rounded" pitchFamily="34" charset="0"/>
                <a:cs typeface="Arial" pitchFamily="34" charset="0"/>
              </a:rPr>
              <a:t>+ Bình tĩnh, nhớ điểm hẹn và tìm đến điểm hẹn với người thân.</a:t>
            </a:r>
          </a:p>
          <a:p>
            <a:pPr algn="just"/>
            <a:r>
              <a:rPr lang="en-US" sz="3200">
                <a:latin typeface="Arial" pitchFamily="34" charset="0"/>
                <a:ea typeface="Arial-Rounded" pitchFamily="34" charset="0"/>
                <a:cs typeface="Arial" pitchFamily="34" charset="0"/>
              </a:rPr>
              <a:t>+ Không nên đi theo người lạ…</a:t>
            </a:r>
          </a:p>
        </p:txBody>
      </p:sp>
    </p:spTree>
    <p:extLst>
      <p:ext uri="{BB962C8B-B14F-4D97-AF65-F5344CB8AC3E}">
        <p14:creationId xmlns:p14="http://schemas.microsoft.com/office/powerpoint/2010/main" val="1657447607"/>
      </p:ext>
    </p:extLst>
  </p:cSld>
  <p:clrMapOvr>
    <a:masterClrMapping/>
  </p:clrMapOvr>
  <mc:AlternateContent xmlns:mc="http://schemas.openxmlformats.org/markup-compatibility/2006" xmlns:p14="http://schemas.microsoft.com/office/powerpoint/2010/main">
    <mc:Choice Requires="p14">
      <p:transition spd="slow" p14:dur="2000" advTm="32518"/>
    </mc:Choice>
    <mc:Fallback xmlns="">
      <p:transition spd="slow" advTm="3251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25977" y="356663"/>
            <a:ext cx="609600" cy="6096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2800" b="1">
                <a:solidFill>
                  <a:schemeClr val="bg1"/>
                </a:solidFill>
                <a:latin typeface="Arial" pitchFamily="34" charset="0"/>
                <a:cs typeface="Arial" pitchFamily="34" charset="0"/>
              </a:rPr>
              <a:t>4</a:t>
            </a:r>
          </a:p>
        </p:txBody>
      </p:sp>
      <p:sp>
        <p:nvSpPr>
          <p:cNvPr id="4" name="TextBox 3"/>
          <p:cNvSpPr txBox="1"/>
          <p:nvPr/>
        </p:nvSpPr>
        <p:spPr>
          <a:xfrm>
            <a:off x="692730" y="445960"/>
            <a:ext cx="7308270" cy="461544"/>
          </a:xfrm>
          <a:prstGeom prst="rect">
            <a:avLst/>
          </a:prstGeom>
          <a:noFill/>
        </p:spPr>
        <p:txBody>
          <a:bodyPr wrap="square" lIns="91317" tIns="45660" rIns="91317" bIns="45660" rtlCol="0">
            <a:spAutoFit/>
          </a:bodyPr>
          <a:lstStyle/>
          <a:p>
            <a:pPr algn="just"/>
            <a:r>
              <a:rPr lang="en-US" sz="2400" b="1">
                <a:latin typeface="Arial" pitchFamily="34" charset="0"/>
                <a:ea typeface="Arial-Rounded" pitchFamily="34" charset="0"/>
                <a:cs typeface="Arial" pitchFamily="34" charset="0"/>
              </a:rPr>
              <a:t>Viết vào vở câu trả lời cho câu hỏi a ở mục 3</a:t>
            </a:r>
          </a:p>
        </p:txBody>
      </p:sp>
      <p:sp>
        <p:nvSpPr>
          <p:cNvPr id="5" name="Rectangle 4"/>
          <p:cNvSpPr/>
          <p:nvPr/>
        </p:nvSpPr>
        <p:spPr>
          <a:xfrm>
            <a:off x="1885786" y="1170810"/>
            <a:ext cx="4438814" cy="523111"/>
          </a:xfrm>
          <a:prstGeom prst="rect">
            <a:avLst/>
          </a:prstGeom>
        </p:spPr>
        <p:txBody>
          <a:bodyPr wrap="none" lIns="91330" tIns="45666" rIns="91330" bIns="45666">
            <a:spAutoFit/>
          </a:bodyPr>
          <a:lstStyle/>
          <a:p>
            <a:pPr algn="ctr"/>
            <a:r>
              <a:rPr lang="en-US" sz="2800">
                <a:latin typeface="Arial" pitchFamily="34" charset="0"/>
                <a:ea typeface="Arial-Rounded" pitchFamily="34" charset="0"/>
                <a:cs typeface="Arial" pitchFamily="34" charset="0"/>
              </a:rPr>
              <a:t>a. Bố cho Nam và em (…).</a:t>
            </a:r>
          </a:p>
        </p:txBody>
      </p:sp>
    </p:spTree>
    <p:extLst>
      <p:ext uri="{BB962C8B-B14F-4D97-AF65-F5344CB8AC3E}">
        <p14:creationId xmlns:p14="http://schemas.microsoft.com/office/powerpoint/2010/main" val="955454187"/>
      </p:ext>
    </p:extLst>
  </p:cSld>
  <p:clrMapOvr>
    <a:masterClrMapping/>
  </p:clrMapOvr>
  <mc:AlternateContent xmlns:mc="http://schemas.openxmlformats.org/markup-compatibility/2006" xmlns:p14="http://schemas.microsoft.com/office/powerpoint/2010/main">
    <mc:Choice Requires="p14">
      <p:transition spd="slow" p14:dur="2000" advTm="27120"/>
    </mc:Choice>
    <mc:Fallback xmlns="">
      <p:transition spd="slow" advTm="2712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25977" y="356663"/>
            <a:ext cx="609600" cy="6096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2800" b="1">
                <a:solidFill>
                  <a:schemeClr val="bg1"/>
                </a:solidFill>
                <a:latin typeface="Arial" pitchFamily="34" charset="0"/>
                <a:cs typeface="Arial" pitchFamily="34" charset="0"/>
              </a:rPr>
              <a:t>4</a:t>
            </a:r>
          </a:p>
        </p:txBody>
      </p:sp>
      <p:sp>
        <p:nvSpPr>
          <p:cNvPr id="4" name="TextBox 3"/>
          <p:cNvSpPr txBox="1"/>
          <p:nvPr/>
        </p:nvSpPr>
        <p:spPr>
          <a:xfrm>
            <a:off x="692730" y="445960"/>
            <a:ext cx="7308270" cy="461544"/>
          </a:xfrm>
          <a:prstGeom prst="rect">
            <a:avLst/>
          </a:prstGeom>
          <a:noFill/>
        </p:spPr>
        <p:txBody>
          <a:bodyPr wrap="square" lIns="91317" tIns="45660" rIns="91317" bIns="45660" rtlCol="0">
            <a:spAutoFit/>
          </a:bodyPr>
          <a:lstStyle/>
          <a:p>
            <a:pPr algn="just"/>
            <a:r>
              <a:rPr lang="en-US" sz="2400" b="1">
                <a:latin typeface="Arial" pitchFamily="34" charset="0"/>
                <a:ea typeface="Arial-Rounded" pitchFamily="34" charset="0"/>
                <a:cs typeface="Arial" pitchFamily="34" charset="0"/>
              </a:rPr>
              <a:t>Viết vào vở câu trả lời cho câu hỏi a ở mục 3</a:t>
            </a:r>
          </a:p>
        </p:txBody>
      </p:sp>
      <p:sp>
        <p:nvSpPr>
          <p:cNvPr id="5" name="Rectangle 4"/>
          <p:cNvSpPr/>
          <p:nvPr/>
        </p:nvSpPr>
        <p:spPr>
          <a:xfrm>
            <a:off x="1885786" y="1170810"/>
            <a:ext cx="4438814" cy="523111"/>
          </a:xfrm>
          <a:prstGeom prst="rect">
            <a:avLst/>
          </a:prstGeom>
        </p:spPr>
        <p:txBody>
          <a:bodyPr wrap="none" lIns="91330" tIns="45666" rIns="91330" bIns="45666">
            <a:spAutoFit/>
          </a:bodyPr>
          <a:lstStyle/>
          <a:p>
            <a:pPr algn="ctr"/>
            <a:r>
              <a:rPr lang="en-US" sz="2800">
                <a:latin typeface="Arial" pitchFamily="34" charset="0"/>
                <a:ea typeface="Arial-Rounded" pitchFamily="34" charset="0"/>
                <a:cs typeface="Arial" pitchFamily="34" charset="0"/>
              </a:rPr>
              <a:t>a. Bố cho Nam và em (…).</a:t>
            </a:r>
          </a:p>
        </p:txBody>
      </p:sp>
      <p:pic>
        <p:nvPicPr>
          <p:cNvPr id="6" name="Picture 5">
            <a:extLst>
              <a:ext uri="{FF2B5EF4-FFF2-40B4-BE49-F238E27FC236}">
                <a16:creationId xmlns:a16="http://schemas.microsoft.com/office/drawing/2014/main" id="{52117F75-993F-4910-BEA1-64EBBB8CF667}"/>
              </a:ext>
            </a:extLst>
          </p:cNvPr>
          <p:cNvPicPr>
            <a:picLocks noChangeAspect="1"/>
          </p:cNvPicPr>
          <p:nvPr/>
        </p:nvPicPr>
        <p:blipFill>
          <a:blip r:embed="rId3"/>
          <a:stretch>
            <a:fillRect/>
          </a:stretch>
        </p:blipFill>
        <p:spPr>
          <a:xfrm>
            <a:off x="990600" y="1715953"/>
            <a:ext cx="7536872" cy="2209800"/>
          </a:xfrm>
          <a:prstGeom prst="rect">
            <a:avLst/>
          </a:prstGeom>
        </p:spPr>
      </p:pic>
    </p:spTree>
    <p:extLst>
      <p:ext uri="{BB962C8B-B14F-4D97-AF65-F5344CB8AC3E}">
        <p14:creationId xmlns:p14="http://schemas.microsoft.com/office/powerpoint/2010/main" val="206823262"/>
      </p:ext>
    </p:extLst>
  </p:cSld>
  <p:clrMapOvr>
    <a:masterClrMapping/>
  </p:clrMapOvr>
  <mc:AlternateContent xmlns:mc="http://schemas.openxmlformats.org/markup-compatibility/2006" xmlns:p14="http://schemas.microsoft.com/office/powerpoint/2010/main">
    <mc:Choice Requires="p14">
      <p:transition spd="slow" p14:dur="2000" advTm="28198"/>
    </mc:Choice>
    <mc:Fallback xmlns="">
      <p:transition spd="slow" advTm="2819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304800" y="285750"/>
            <a:ext cx="8662416"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Arial" pitchFamily="34" charset="0"/>
                <a:cs typeface="Arial" pitchFamily="34" charset="0"/>
              </a:rPr>
              <a:t>Chào tạm biệt các con!</a:t>
            </a:r>
            <a:endParaRPr lang="en-US" sz="32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388511438"/>
      </p:ext>
    </p:extLst>
  </p:cSld>
  <p:clrMapOvr>
    <a:masterClrMapping/>
  </p:clrMapOvr>
  <mc:AlternateContent xmlns:mc="http://schemas.openxmlformats.org/markup-compatibility/2006" xmlns:p14="http://schemas.microsoft.com/office/powerpoint/2010/main">
    <mc:Choice Requires="p14">
      <p:transition spd="slow" p14:dur="2000" advTm="6581"/>
    </mc:Choice>
    <mc:Fallback xmlns="">
      <p:transition spd="slow" advTm="6581"/>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endParaRPr lang="en-US"/>
          </a:p>
        </p:txBody>
      </p:sp>
      <p:grpSp>
        <p:nvGrpSpPr>
          <p:cNvPr id="2" name="Group 1"/>
          <p:cNvGrpSpPr/>
          <p:nvPr/>
        </p:nvGrpSpPr>
        <p:grpSpPr>
          <a:xfrm>
            <a:off x="1619034" y="2152117"/>
            <a:ext cx="7125143"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FF0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627213"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00B0F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3" y="-848744"/>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FFF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1862228" y="1286862"/>
            <a:ext cx="1341530" cy="1107874"/>
          </a:xfrm>
          <a:prstGeom prst="rect">
            <a:avLst/>
          </a:prstGeom>
          <a:noFill/>
        </p:spPr>
        <p:txBody>
          <a:bodyPr wrap="square" lIns="91317" tIns="45660" rIns="91317" bIns="45660" rtlCol="0">
            <a:spAutoFit/>
          </a:bodyPr>
          <a:lstStyle/>
          <a:p>
            <a:pPr algn="ctr"/>
            <a:r>
              <a:rPr lang="en-US" sz="6600" b="1">
                <a:solidFill>
                  <a:srgbClr val="0070C0"/>
                </a:solidFill>
                <a:latin typeface="Arial Rounded MT Bold" pitchFamily="34" charset="0"/>
                <a:ea typeface="Arial-Rounded" pitchFamily="34" charset="0"/>
                <a:cs typeface="Times New Roman" pitchFamily="18" charset="0"/>
              </a:rPr>
              <a:t>4</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02" y="-187920"/>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1371600" y="5848350"/>
            <a:ext cx="8420100" cy="923209"/>
          </a:xfrm>
          <a:prstGeom prst="rect">
            <a:avLst/>
          </a:prstGeom>
          <a:noFill/>
        </p:spPr>
        <p:txBody>
          <a:bodyPr wrap="square" lIns="91317" tIns="45660" rIns="91317" bIns="45660" rtlCol="0">
            <a:spAutoFit/>
          </a:bodyPr>
          <a:lstStyle/>
          <a:p>
            <a:pPr algn="ctr"/>
            <a:r>
              <a:rPr lang="en-US" sz="5400" b="1">
                <a:ln w="3175">
                  <a:solidFill>
                    <a:schemeClr val="bg1"/>
                  </a:solidFill>
                </a:ln>
                <a:solidFill>
                  <a:srgbClr val="00B0F0"/>
                </a:solidFill>
                <a:latin typeface="Arial-Rounded" pitchFamily="34" charset="0"/>
                <a:ea typeface="Arial-Rounded" pitchFamily="34" charset="0"/>
                <a:cs typeface="Arial-Rounded" pitchFamily="34" charset="0"/>
              </a:rPr>
              <a:t>NẾU KHÔNG MAY BỊ LẠC</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8425" y="162116"/>
            <a:ext cx="7089775"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9296400" y="2166844"/>
            <a:ext cx="990600" cy="953986"/>
          </a:xfrm>
          <a:prstGeom prst="rect">
            <a:avLst/>
          </a:prstGeom>
          <a:noFill/>
        </p:spPr>
        <p:txBody>
          <a:bodyPr wrap="square" lIns="91317" tIns="45660" rIns="91317" bIns="45660"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4</a:t>
            </a:r>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109520"/>
            <a:ext cx="993775" cy="119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5516" y="2084379"/>
            <a:ext cx="7185078" cy="1243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0305215"/>
      </p:ext>
    </p:extLst>
  </p:cSld>
  <p:clrMapOvr>
    <a:masterClrMapping/>
  </p:clrMapOvr>
  <mc:AlternateContent xmlns:mc="http://schemas.openxmlformats.org/markup-compatibility/2006" xmlns:p14="http://schemas.microsoft.com/office/powerpoint/2010/main">
    <mc:Choice Requires="p14">
      <p:transition spd="slow" p14:dur="2000" advTm="9971"/>
    </mc:Choice>
    <mc:Fallback xmlns="">
      <p:transition spd="slow" advTm="9971"/>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6300" y="260747"/>
            <a:ext cx="7391400" cy="461544"/>
          </a:xfrm>
          <a:prstGeom prst="rect">
            <a:avLst/>
          </a:prstGeom>
          <a:noFill/>
        </p:spPr>
        <p:txBody>
          <a:bodyPr wrap="square" lIns="91317" tIns="45660" rIns="91317" bIns="45660" rtlCol="0">
            <a:spAutoFit/>
          </a:bodyPr>
          <a:lstStyle/>
          <a:p>
            <a:pPr algn="just"/>
            <a:r>
              <a:rPr lang="en-US" sz="2400" b="1">
                <a:latin typeface="Arial" pitchFamily="34" charset="0"/>
                <a:ea typeface="Arial-Rounded" pitchFamily="34" charset="0"/>
                <a:cs typeface="Arial" pitchFamily="34" charset="0"/>
              </a:rPr>
              <a:t>Quan sát bạn nhỏ trong tranh</a:t>
            </a:r>
          </a:p>
        </p:txBody>
      </p:sp>
      <p:sp>
        <p:nvSpPr>
          <p:cNvPr id="8" name="Rectangle 7"/>
          <p:cNvSpPr/>
          <p:nvPr/>
        </p:nvSpPr>
        <p:spPr>
          <a:xfrm>
            <a:off x="0" y="5010150"/>
            <a:ext cx="9144000" cy="1333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7" tIns="45660" rIns="91317" bIns="45660" spcCol="0" rtlCol="0" anchor="ctr"/>
          <a:lstStyle/>
          <a:p>
            <a:pPr algn="ctr"/>
            <a:endParaRPr lang="en-US"/>
          </a:p>
        </p:txBody>
      </p:sp>
      <p:sp>
        <p:nvSpPr>
          <p:cNvPr id="9" name="Rectangle 8"/>
          <p:cNvSpPr/>
          <p:nvPr/>
        </p:nvSpPr>
        <p:spPr>
          <a:xfrm>
            <a:off x="0" y="0"/>
            <a:ext cx="9144000" cy="1333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7" tIns="45660" rIns="91317" bIns="45660" spcCol="0" rtlCol="0" anchor="ctr"/>
          <a:lstStyle/>
          <a:p>
            <a:pPr algn="ctr"/>
            <a:endParaRPr lang="en-US"/>
          </a:p>
        </p:txBody>
      </p:sp>
      <p:sp>
        <p:nvSpPr>
          <p:cNvPr id="10" name="Oval 9"/>
          <p:cNvSpPr/>
          <p:nvPr/>
        </p:nvSpPr>
        <p:spPr>
          <a:xfrm>
            <a:off x="-914400" y="260747"/>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2800" b="1">
                <a:solidFill>
                  <a:schemeClr val="bg1"/>
                </a:solidFill>
                <a:latin typeface="Arial Rounded MT Bold" pitchFamily="34" charset="0"/>
                <a:cs typeface="Times New Roman" pitchFamily="18" charset="0"/>
              </a:rPr>
              <a:t>1</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07" y="190897"/>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072" t="20237" r="20017" b="16270"/>
          <a:stretch/>
        </p:blipFill>
        <p:spPr bwMode="auto">
          <a:xfrm>
            <a:off x="2354944" y="772184"/>
            <a:ext cx="6564086" cy="3784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443" y="1123950"/>
            <a:ext cx="2349501" cy="1569539"/>
          </a:xfrm>
          <a:prstGeom prst="rect">
            <a:avLst/>
          </a:prstGeom>
          <a:noFill/>
        </p:spPr>
        <p:txBody>
          <a:bodyPr wrap="square" lIns="91317" tIns="45660" rIns="91317" bIns="45660" rtlCol="0">
            <a:spAutoFit/>
          </a:bodyPr>
          <a:lstStyle/>
          <a:p>
            <a:pPr algn="just"/>
            <a:r>
              <a:rPr lang="en-US" sz="2400">
                <a:latin typeface="Arial" pitchFamily="34" charset="0"/>
                <a:ea typeface="Arial-Rounded" pitchFamily="34" charset="0"/>
                <a:cs typeface="Arial" pitchFamily="34" charset="0"/>
              </a:rPr>
              <a:t>a) Bạn nhỏ đang ở đâu? Vì sao bạn ấy khóc?</a:t>
            </a:r>
          </a:p>
        </p:txBody>
      </p:sp>
      <p:sp>
        <p:nvSpPr>
          <p:cNvPr id="11" name="TextBox 10"/>
          <p:cNvSpPr txBox="1"/>
          <p:nvPr/>
        </p:nvSpPr>
        <p:spPr>
          <a:xfrm>
            <a:off x="29029" y="2876550"/>
            <a:ext cx="2354944" cy="1569539"/>
          </a:xfrm>
          <a:prstGeom prst="rect">
            <a:avLst/>
          </a:prstGeom>
          <a:noFill/>
        </p:spPr>
        <p:txBody>
          <a:bodyPr wrap="square" lIns="91317" tIns="45660" rIns="91317" bIns="45660" rtlCol="0">
            <a:spAutoFit/>
          </a:bodyPr>
          <a:lstStyle/>
          <a:p>
            <a:pPr algn="just"/>
            <a:r>
              <a:rPr lang="en-US" sz="2400">
                <a:latin typeface="Arial" pitchFamily="34" charset="0"/>
                <a:ea typeface="Arial-Rounded" pitchFamily="34" charset="0"/>
                <a:cs typeface="Arial" pitchFamily="34" charset="0"/>
              </a:rPr>
              <a:t>b) Nếu gặp phải trường hợp như bạn nhỏ, em sẽ làm gì?</a:t>
            </a:r>
          </a:p>
        </p:txBody>
      </p:sp>
    </p:spTree>
    <p:extLst>
      <p:ext uri="{BB962C8B-B14F-4D97-AF65-F5344CB8AC3E}">
        <p14:creationId xmlns:p14="http://schemas.microsoft.com/office/powerpoint/2010/main" val="1982115360"/>
      </p:ext>
    </p:extLst>
  </p:cSld>
  <p:clrMapOvr>
    <a:masterClrMapping/>
  </p:clrMapOvr>
  <mc:AlternateContent xmlns:mc="http://schemas.openxmlformats.org/markup-compatibility/2006" xmlns:p14="http://schemas.microsoft.com/office/powerpoint/2010/main">
    <mc:Choice Requires="p14">
      <p:transition spd="slow" p14:dur="2000" advTm="22082"/>
    </mc:Choice>
    <mc:Fallback xmlns="">
      <p:transition spd="slow" advTm="22082"/>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8570" y="158436"/>
            <a:ext cx="1160318" cy="523099"/>
          </a:xfrm>
          <a:prstGeom prst="rect">
            <a:avLst/>
          </a:prstGeom>
          <a:noFill/>
        </p:spPr>
        <p:txBody>
          <a:bodyPr wrap="square" lIns="91317" tIns="45660" rIns="91317" bIns="45660" rtlCol="0">
            <a:spAutoFit/>
          </a:bodyPr>
          <a:lstStyle/>
          <a:p>
            <a:pPr algn="just"/>
            <a:r>
              <a:rPr lang="en-US" sz="2800" b="1">
                <a:latin typeface="Arial" pitchFamily="34" charset="0"/>
                <a:ea typeface="Arial-Rounded" pitchFamily="34" charset="0"/>
                <a:cs typeface="Arial" pitchFamily="34" charset="0"/>
              </a:rPr>
              <a:t>Đọc</a:t>
            </a:r>
          </a:p>
        </p:txBody>
      </p:sp>
      <p:sp>
        <p:nvSpPr>
          <p:cNvPr id="4" name="TextBox 3"/>
          <p:cNvSpPr txBox="1"/>
          <p:nvPr/>
        </p:nvSpPr>
        <p:spPr>
          <a:xfrm>
            <a:off x="1490273" y="422922"/>
            <a:ext cx="5947064" cy="523099"/>
          </a:xfrm>
          <a:prstGeom prst="rect">
            <a:avLst/>
          </a:prstGeom>
          <a:noFill/>
        </p:spPr>
        <p:txBody>
          <a:bodyPr wrap="square" lIns="91317" tIns="45660" rIns="91317" bIns="45660" rtlCol="0">
            <a:spAutoFit/>
          </a:bodyPr>
          <a:lstStyle/>
          <a:p>
            <a:pPr algn="ctr"/>
            <a:r>
              <a:rPr lang="en-US" sz="2800" b="1">
                <a:latin typeface="Arial" pitchFamily="34" charset="0"/>
                <a:ea typeface="Arial-Rounded" pitchFamily="34" charset="0"/>
                <a:cs typeface="Arial" pitchFamily="34" charset="0"/>
              </a:rPr>
              <a:t>Nếu không may bị lạc</a:t>
            </a:r>
          </a:p>
        </p:txBody>
      </p:sp>
      <p:sp>
        <p:nvSpPr>
          <p:cNvPr id="5" name="TextBox 4"/>
          <p:cNvSpPr txBox="1"/>
          <p:nvPr/>
        </p:nvSpPr>
        <p:spPr>
          <a:xfrm>
            <a:off x="71910" y="920748"/>
            <a:ext cx="8977746" cy="4154862"/>
          </a:xfrm>
          <a:prstGeom prst="rect">
            <a:avLst/>
          </a:prstGeom>
          <a:noFill/>
        </p:spPr>
        <p:txBody>
          <a:bodyPr wrap="square" lIns="91317" tIns="45660" rIns="91317" bIns="45660" rtlCol="0">
            <a:spAutoFit/>
          </a:bodyPr>
          <a:lstStyle/>
          <a:p>
            <a:pPr algn="just"/>
            <a:r>
              <a:rPr lang="en-US" sz="2400">
                <a:latin typeface="Arial" pitchFamily="34" charset="0"/>
                <a:ea typeface="Arial-Rounded" pitchFamily="34" charset="0"/>
                <a:cs typeface="Arial" pitchFamily="34" charset="0"/>
              </a:rPr>
              <a:t>	Sáng chủ nhật, bố cho Nam và em đi công viên. Công viên đông như hội. Khi vào cổng, bố dặn: “Các con cẩn thận kẻo bị lạc. Nếu không may bị lạc, các con nhớ ra cổng này. Nhìn kìa, cổng có lá cờ rất to”.</a:t>
            </a:r>
          </a:p>
          <a:p>
            <a:pPr algn="just"/>
            <a:r>
              <a:rPr lang="en-US" sz="2400">
                <a:latin typeface="Arial" pitchFamily="34" charset="0"/>
                <a:ea typeface="Arial-Rounded" pitchFamily="34" charset="0"/>
                <a:cs typeface="Arial" pitchFamily="34" charset="0"/>
              </a:rPr>
              <a:t>	Công viên đẹp quá. Nam cứ mải mê xem hết chỗ này đến chỗ khác. Lúc ngoảnh lại thì không thấy bố và em đâu. Nam vừa chạy tìm vừa gọi “Bố ơi! Bố ơi!”. Hoảng hốt, Nam suýt khóc. Chợt Nam nhìn thấy tấm biển “Lối ra cổng”. Nhớ lời bố dặn, Nam đi theo hướng tấm biển chỉ đường. “A, lá cờ kia rồi!”. Nam mừng rỡ khi thấy bố và em đang chờ ở đó.</a:t>
            </a:r>
          </a:p>
          <a:p>
            <a:pPr algn="r"/>
            <a:r>
              <a:rPr lang="en-US" sz="2400">
                <a:latin typeface="Arial" pitchFamily="34" charset="0"/>
                <a:ea typeface="Arial-Rounded" pitchFamily="34" charset="0"/>
                <a:cs typeface="Arial" pitchFamily="34" charset="0"/>
              </a:rPr>
              <a:t>(</a:t>
            </a:r>
            <a:r>
              <a:rPr lang="en-US" sz="2400" i="1">
                <a:latin typeface="Arial" pitchFamily="34" charset="0"/>
                <a:ea typeface="Arial-Rounded" pitchFamily="34" charset="0"/>
                <a:cs typeface="Arial" pitchFamily="34" charset="0"/>
              </a:rPr>
              <a:t>Theo</a:t>
            </a:r>
            <a:r>
              <a:rPr lang="en-US" sz="2400">
                <a:latin typeface="Arial" pitchFamily="34" charset="0"/>
                <a:ea typeface="Arial-Rounded" pitchFamily="34" charset="0"/>
                <a:cs typeface="Arial" pitchFamily="34" charset="0"/>
              </a:rPr>
              <a:t> Phạm Thị Thúy – Tuấn Hiển)</a:t>
            </a:r>
          </a:p>
        </p:txBody>
      </p:sp>
      <p:sp>
        <p:nvSpPr>
          <p:cNvPr id="8" name="Cloud 7"/>
          <p:cNvSpPr/>
          <p:nvPr/>
        </p:nvSpPr>
        <p:spPr>
          <a:xfrm>
            <a:off x="7162800" y="105122"/>
            <a:ext cx="1752600" cy="730269"/>
          </a:xfrm>
          <a:prstGeom prst="clou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67" tIns="45684" rIns="91367" bIns="45684" rtlCol="0" anchor="ctr"/>
          <a:lstStyle/>
          <a:p>
            <a:pPr algn="ctr"/>
            <a:r>
              <a:rPr lang="en-US" sz="1600" b="1">
                <a:solidFill>
                  <a:schemeClr val="tx1"/>
                </a:solidFill>
                <a:latin typeface="Arial" pitchFamily="34" charset="0"/>
                <a:ea typeface="Arial-Rounded" pitchFamily="34" charset="0"/>
                <a:cs typeface="Arial" pitchFamily="34" charset="0"/>
              </a:rPr>
              <a:t>Đọc mẫu</a:t>
            </a:r>
          </a:p>
        </p:txBody>
      </p:sp>
      <p:sp>
        <p:nvSpPr>
          <p:cNvPr id="7" name="Oval 6"/>
          <p:cNvSpPr/>
          <p:nvPr/>
        </p:nvSpPr>
        <p:spPr>
          <a:xfrm>
            <a:off x="4255983" y="5314950"/>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2800" b="1">
                <a:solidFill>
                  <a:schemeClr val="bg1"/>
                </a:solidFill>
                <a:latin typeface="Arial Rounded MT Bold" pitchFamily="34" charset="0"/>
                <a:cs typeface="Times New Roman" pitchFamily="18" charset="0"/>
              </a:rPr>
              <a:t>2</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43" y="10740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mc:AlternateContent xmlns:mc="http://schemas.openxmlformats.org/markup-compatibility/2006" xmlns:p14="http://schemas.microsoft.com/office/powerpoint/2010/main">
    <mc:Choice Requires="p14">
      <p:transition spd="slow" p14:dur="2000" advTm="63901"/>
    </mc:Choice>
    <mc:Fallback xmlns="">
      <p:transition spd="slow" advTm="6390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490273" y="-19050"/>
            <a:ext cx="5947064" cy="523099"/>
          </a:xfrm>
          <a:prstGeom prst="rect">
            <a:avLst/>
          </a:prstGeom>
          <a:noFill/>
        </p:spPr>
        <p:txBody>
          <a:bodyPr wrap="square" lIns="91317" tIns="45660" rIns="91317" bIns="45660" rtlCol="0">
            <a:spAutoFit/>
          </a:bodyPr>
          <a:lstStyle/>
          <a:p>
            <a:pPr algn="ctr"/>
            <a:r>
              <a:rPr lang="en-US" sz="2800" b="1">
                <a:latin typeface="Arial" pitchFamily="34" charset="0"/>
                <a:ea typeface="Arial-Rounded" pitchFamily="34" charset="0"/>
                <a:cs typeface="Arial" pitchFamily="34" charset="0"/>
              </a:rPr>
              <a:t>Nếu không may bị lạc</a:t>
            </a:r>
          </a:p>
        </p:txBody>
      </p:sp>
      <p:sp>
        <p:nvSpPr>
          <p:cNvPr id="12" name="TextBox 11"/>
          <p:cNvSpPr txBox="1"/>
          <p:nvPr/>
        </p:nvSpPr>
        <p:spPr>
          <a:xfrm>
            <a:off x="71910" y="478776"/>
            <a:ext cx="8977746" cy="4154862"/>
          </a:xfrm>
          <a:prstGeom prst="rect">
            <a:avLst/>
          </a:prstGeom>
          <a:noFill/>
        </p:spPr>
        <p:txBody>
          <a:bodyPr wrap="square" lIns="91317" tIns="45660" rIns="91317" bIns="45660" rtlCol="0">
            <a:spAutoFit/>
          </a:bodyPr>
          <a:lstStyle/>
          <a:p>
            <a:pPr algn="just"/>
            <a:r>
              <a:rPr lang="en-US" sz="2400">
                <a:latin typeface="Arial" pitchFamily="34" charset="0"/>
                <a:ea typeface="Arial-Rounded" pitchFamily="34" charset="0"/>
                <a:cs typeface="Arial" pitchFamily="34" charset="0"/>
              </a:rPr>
              <a:t>	Sáng chủ nhật, bố cho Nam và em đi công viên. Công viên đông như hội. Khi vào cổng, bố dặn: “Các con cẩn thẩn kẻo bị lạc. Nếu không may bị lạc, các con nhớ ra cổng này. Nhìn kìa, cổng có lá cờ rất to”.</a:t>
            </a:r>
          </a:p>
          <a:p>
            <a:pPr algn="just"/>
            <a:r>
              <a:rPr lang="en-US" sz="2400">
                <a:latin typeface="Arial" pitchFamily="34" charset="0"/>
                <a:ea typeface="Arial-Rounded" pitchFamily="34" charset="0"/>
                <a:cs typeface="Arial" pitchFamily="34" charset="0"/>
              </a:rPr>
              <a:t>	Công viên đẹp quá. Nam cứ mải mê xem hết chỗ này đến chỗ khác. Lúc ngoảnh lại thì không thấy bố và em đâu. Nam vừa chạy tìm vừa gọi “Bố ơi! Bố ơi!”. Hoảng hốt, Nam suýt khóc. Chợt Nam nhìn thấy tấm biển “Lối ra cổng”. Nhớ lời bố dặn, Nam đi theo hướng tấm biển chỉ đường. “A, lá cờ kia rồi!”. Nam mừng rỡ khi thấy bố và em đang chờ ở đó.</a:t>
            </a:r>
          </a:p>
          <a:p>
            <a:pPr algn="r"/>
            <a:r>
              <a:rPr lang="en-US" sz="2400">
                <a:latin typeface="Arial" pitchFamily="34" charset="0"/>
                <a:ea typeface="Arial-Rounded" pitchFamily="34" charset="0"/>
                <a:cs typeface="Arial" pitchFamily="34" charset="0"/>
              </a:rPr>
              <a:t>(</a:t>
            </a:r>
            <a:r>
              <a:rPr lang="en-US" sz="2400" i="1">
                <a:latin typeface="Arial" pitchFamily="34" charset="0"/>
                <a:ea typeface="Arial-Rounded" pitchFamily="34" charset="0"/>
                <a:cs typeface="Arial" pitchFamily="34" charset="0"/>
              </a:rPr>
              <a:t>Theo</a:t>
            </a:r>
            <a:r>
              <a:rPr lang="en-US" sz="2400">
                <a:latin typeface="Arial" pitchFamily="34" charset="0"/>
                <a:ea typeface="Arial-Rounded" pitchFamily="34" charset="0"/>
                <a:cs typeface="Arial" pitchFamily="34" charset="0"/>
              </a:rPr>
              <a:t> Phạm Thị Thúy – Tuấn Hiển)</a:t>
            </a:r>
          </a:p>
        </p:txBody>
      </p:sp>
      <p:sp>
        <p:nvSpPr>
          <p:cNvPr id="4" name="TextBox 3"/>
          <p:cNvSpPr txBox="1"/>
          <p:nvPr/>
        </p:nvSpPr>
        <p:spPr>
          <a:xfrm>
            <a:off x="9175" y="4670511"/>
            <a:ext cx="5629625" cy="523111"/>
          </a:xfrm>
          <a:prstGeom prst="rect">
            <a:avLst/>
          </a:prstGeom>
          <a:solidFill>
            <a:srgbClr val="B9EDFF"/>
          </a:solidFill>
        </p:spPr>
        <p:txBody>
          <a:bodyPr wrap="square" lIns="91330" tIns="45666" rIns="91330" bIns="45666" rtlCol="0">
            <a:spAutoFit/>
          </a:bodyPr>
          <a:lstStyle/>
          <a:p>
            <a:pPr algn="ctr"/>
            <a:r>
              <a:rPr lang="en-US" sz="2800">
                <a:latin typeface="Arial" pitchFamily="34" charset="0"/>
                <a:ea typeface="Arial-Rounded" pitchFamily="34" charset="0"/>
                <a:cs typeface="Arial" pitchFamily="34" charset="0"/>
              </a:rPr>
              <a:t>Luyện đọc từ ngữ</a:t>
            </a:r>
          </a:p>
        </p:txBody>
      </p:sp>
      <p:cxnSp>
        <p:nvCxnSpPr>
          <p:cNvPr id="5" name="Straight Connector 4"/>
          <p:cNvCxnSpPr/>
          <p:nvPr/>
        </p:nvCxnSpPr>
        <p:spPr>
          <a:xfrm flipH="1">
            <a:off x="2123442" y="2695575"/>
            <a:ext cx="103885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7489499" y="3070714"/>
            <a:ext cx="62580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4756518" y="3800475"/>
            <a:ext cx="85016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913063" y="3800475"/>
            <a:ext cx="9109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5029200" y="3105150"/>
            <a:ext cx="8898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mc:AlternateContent xmlns:mc="http://schemas.openxmlformats.org/markup-compatibility/2006" xmlns:p14="http://schemas.microsoft.com/office/powerpoint/2010/main">
    <mc:Choice Requires="p14">
      <p:transition spd="slow" p14:dur="2000" advTm="14383"/>
    </mc:Choice>
    <mc:Fallback xmlns="">
      <p:transition spd="slow" advTm="1438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8914" y="971550"/>
            <a:ext cx="5943600" cy="3886200"/>
          </a:xfrm>
        </p:spPr>
        <p:txBody>
          <a:bodyPr>
            <a:normAutofit/>
          </a:bodyPr>
          <a:lstStyle/>
          <a:p>
            <a:pPr algn="l"/>
            <a:r>
              <a:rPr lang="en-US">
                <a:latin typeface="Arial" pitchFamily="34" charset="0"/>
                <a:cs typeface="Arial" pitchFamily="34" charset="0"/>
              </a:rPr>
              <a:t>ngoảnh</a:t>
            </a:r>
            <a:br>
              <a:rPr lang="en-US">
                <a:latin typeface="Arial" pitchFamily="34" charset="0"/>
                <a:cs typeface="Arial" pitchFamily="34" charset="0"/>
              </a:rPr>
            </a:br>
            <a:r>
              <a:rPr lang="en-US">
                <a:latin typeface="Arial" pitchFamily="34" charset="0"/>
                <a:cs typeface="Arial" pitchFamily="34" charset="0"/>
              </a:rPr>
              <a:t>hoảng</a:t>
            </a:r>
            <a:br>
              <a:rPr lang="en-US">
                <a:latin typeface="Arial" pitchFamily="34" charset="0"/>
                <a:cs typeface="Arial" pitchFamily="34" charset="0"/>
              </a:rPr>
            </a:br>
            <a:r>
              <a:rPr lang="en-US">
                <a:latin typeface="Arial" pitchFamily="34" charset="0"/>
                <a:cs typeface="Arial" pitchFamily="34" charset="0"/>
              </a:rPr>
              <a:t>suýt</a:t>
            </a:r>
            <a:br>
              <a:rPr lang="en-US">
                <a:latin typeface="Arial" pitchFamily="34" charset="0"/>
                <a:cs typeface="Arial" pitchFamily="34" charset="0"/>
              </a:rPr>
            </a:br>
            <a:r>
              <a:rPr lang="en-US">
                <a:latin typeface="Arial" pitchFamily="34" charset="0"/>
                <a:cs typeface="Arial" pitchFamily="34" charset="0"/>
              </a:rPr>
              <a:t>hướng</a:t>
            </a:r>
            <a:br>
              <a:rPr lang="en-US">
                <a:latin typeface="Arial" pitchFamily="34" charset="0"/>
                <a:cs typeface="Arial" pitchFamily="34" charset="0"/>
              </a:rPr>
            </a:br>
            <a:r>
              <a:rPr lang="en-US">
                <a:latin typeface="Arial" pitchFamily="34" charset="0"/>
                <a:cs typeface="Arial" pitchFamily="34" charset="0"/>
              </a:rPr>
              <a:t>đường</a:t>
            </a:r>
          </a:p>
        </p:txBody>
      </p:sp>
      <p:sp>
        <p:nvSpPr>
          <p:cNvPr id="3" name="Title 1"/>
          <p:cNvSpPr txBox="1">
            <a:spLocks/>
          </p:cNvSpPr>
          <p:nvPr/>
        </p:nvSpPr>
        <p:spPr>
          <a:xfrm>
            <a:off x="2021114" y="-323850"/>
            <a:ext cx="4419600" cy="1676400"/>
          </a:xfrm>
          <a:prstGeom prst="rect">
            <a:avLst/>
          </a:prstGeom>
        </p:spPr>
        <p:txBody>
          <a:bodyPr vert="horz" lIns="91317" tIns="45660" rIns="91317" bIns="45660"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b="1">
                <a:latin typeface="Arial" pitchFamily="34" charset="0"/>
                <a:cs typeface="Arial" pitchFamily="34" charset="0"/>
              </a:rPr>
              <a:t>Luyện đọc từ</a:t>
            </a:r>
          </a:p>
        </p:txBody>
      </p:sp>
    </p:spTree>
    <p:extLst>
      <p:ext uri="{BB962C8B-B14F-4D97-AF65-F5344CB8AC3E}">
        <p14:creationId xmlns:p14="http://schemas.microsoft.com/office/powerpoint/2010/main" val="4038245774"/>
      </p:ext>
    </p:extLst>
  </p:cSld>
  <p:clrMapOvr>
    <a:masterClrMapping/>
  </p:clrMapOvr>
  <mc:AlternateContent xmlns:mc="http://schemas.openxmlformats.org/markup-compatibility/2006" xmlns:p14="http://schemas.microsoft.com/office/powerpoint/2010/main">
    <mc:Choice Requires="p14">
      <p:transition spd="slow" p14:dur="2000" advTm="10598"/>
    </mc:Choice>
    <mc:Fallback xmlns="">
      <p:transition spd="slow" advTm="10598"/>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19150"/>
            <a:ext cx="8229600" cy="857250"/>
          </a:xfrm>
        </p:spPr>
        <p:txBody>
          <a:bodyPr/>
          <a:lstStyle/>
          <a:p>
            <a:r>
              <a:rPr lang="en-US" b="1">
                <a:latin typeface="Arial" pitchFamily="34" charset="0"/>
                <a:cs typeface="Arial" pitchFamily="34" charset="0"/>
              </a:rPr>
              <a:t>Vần mới:</a:t>
            </a:r>
          </a:p>
        </p:txBody>
      </p:sp>
      <p:sp>
        <p:nvSpPr>
          <p:cNvPr id="4" name="Title 1"/>
          <p:cNvSpPr txBox="1">
            <a:spLocks/>
          </p:cNvSpPr>
          <p:nvPr/>
        </p:nvSpPr>
        <p:spPr>
          <a:xfrm>
            <a:off x="457200" y="2343150"/>
            <a:ext cx="8229600" cy="857250"/>
          </a:xfrm>
          <a:prstGeom prst="rect">
            <a:avLst/>
          </a:prstGeom>
        </p:spPr>
        <p:txBody>
          <a:bodyPr vert="horz" lIns="91317" tIns="45660" rIns="91317" bIns="45660"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a:latin typeface="Arial" pitchFamily="34" charset="0"/>
                <a:cs typeface="Arial" pitchFamily="34" charset="0"/>
              </a:rPr>
              <a:t>oanh – ngoảnh lại</a:t>
            </a:r>
          </a:p>
        </p:txBody>
      </p:sp>
      <p:sp>
        <p:nvSpPr>
          <p:cNvPr id="5" name="Title 1">
            <a:extLst>
              <a:ext uri="{FF2B5EF4-FFF2-40B4-BE49-F238E27FC236}">
                <a16:creationId xmlns:a16="http://schemas.microsoft.com/office/drawing/2014/main" id="{583D6E96-C50A-48B8-8744-07242287676F}"/>
              </a:ext>
            </a:extLst>
          </p:cNvPr>
          <p:cNvSpPr txBox="1">
            <a:spLocks/>
          </p:cNvSpPr>
          <p:nvPr/>
        </p:nvSpPr>
        <p:spPr>
          <a:xfrm>
            <a:off x="114300" y="3225182"/>
            <a:ext cx="8915400" cy="1847850"/>
          </a:xfrm>
          <a:prstGeom prst="rect">
            <a:avLst/>
          </a:prstGeom>
        </p:spPr>
        <p:txBody>
          <a:bodyPr vert="horz" lIns="91317" tIns="45660" rIns="91317" bIns="45660"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3600" b="1">
                <a:solidFill>
                  <a:srgbClr val="FF0000"/>
                </a:solidFill>
                <a:latin typeface="Arial" pitchFamily="34" charset="0"/>
                <a:cs typeface="Arial" pitchFamily="34" charset="0"/>
              </a:rPr>
              <a:t>Ngoảnh lại</a:t>
            </a:r>
            <a:r>
              <a:rPr lang="en-US" sz="3600" b="1">
                <a:latin typeface="Arial" pitchFamily="34" charset="0"/>
                <a:cs typeface="Arial" pitchFamily="34" charset="0"/>
              </a:rPr>
              <a:t>: </a:t>
            </a:r>
            <a:r>
              <a:rPr lang="en-US" sz="3600">
                <a:latin typeface="Arial" pitchFamily="34" charset="0"/>
                <a:cs typeface="Arial" pitchFamily="34" charset="0"/>
              </a:rPr>
              <a:t>quay đầu nhìn về phía sau lưng mình.</a:t>
            </a:r>
          </a:p>
        </p:txBody>
      </p:sp>
    </p:spTree>
    <p:extLst>
      <p:ext uri="{BB962C8B-B14F-4D97-AF65-F5344CB8AC3E}">
        <p14:creationId xmlns:p14="http://schemas.microsoft.com/office/powerpoint/2010/main" val="2751086875"/>
      </p:ext>
    </p:extLst>
  </p:cSld>
  <p:clrMapOvr>
    <a:masterClrMapping/>
  </p:clrMapOvr>
  <mc:AlternateContent xmlns:mc="http://schemas.openxmlformats.org/markup-compatibility/2006" xmlns:p14="http://schemas.microsoft.com/office/powerpoint/2010/main">
    <mc:Choice Requires="p14">
      <p:transition spd="slow" p14:dur="2000" advTm="22523"/>
    </mc:Choice>
    <mc:Fallback xmlns="">
      <p:transition spd="slow" advTm="2252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9050"/>
            <a:ext cx="8229600" cy="857250"/>
          </a:xfrm>
        </p:spPr>
        <p:txBody>
          <a:bodyPr>
            <a:normAutofit/>
          </a:bodyPr>
          <a:lstStyle/>
          <a:p>
            <a:r>
              <a:rPr lang="en-US" sz="4000">
                <a:latin typeface="Arial" pitchFamily="34" charset="0"/>
                <a:cs typeface="Arial" pitchFamily="34" charset="0"/>
              </a:rPr>
              <a:t>Giải nghĩa từ khó:</a:t>
            </a:r>
          </a:p>
        </p:txBody>
      </p:sp>
      <p:sp>
        <p:nvSpPr>
          <p:cNvPr id="3" name="Title 1"/>
          <p:cNvSpPr txBox="1">
            <a:spLocks/>
          </p:cNvSpPr>
          <p:nvPr/>
        </p:nvSpPr>
        <p:spPr>
          <a:xfrm>
            <a:off x="225228" y="609601"/>
            <a:ext cx="9144000" cy="1238250"/>
          </a:xfrm>
          <a:prstGeom prst="rect">
            <a:avLst/>
          </a:prstGeom>
        </p:spPr>
        <p:txBody>
          <a:bodyPr vert="horz" lIns="91317" tIns="45660" rIns="91317" bIns="45660"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3600" b="1">
                <a:solidFill>
                  <a:srgbClr val="FF0000"/>
                </a:solidFill>
                <a:latin typeface="Arial" pitchFamily="34" charset="0"/>
                <a:cs typeface="Arial" pitchFamily="34" charset="0"/>
              </a:rPr>
              <a:t>Đông như hội</a:t>
            </a:r>
            <a:r>
              <a:rPr lang="en-US" sz="3600" b="1">
                <a:latin typeface="Arial" pitchFamily="34" charset="0"/>
                <a:cs typeface="Arial" pitchFamily="34" charset="0"/>
              </a:rPr>
              <a:t>:</a:t>
            </a:r>
            <a:r>
              <a:rPr lang="en-US" sz="3600" b="1">
                <a:solidFill>
                  <a:srgbClr val="FF0000"/>
                </a:solidFill>
                <a:latin typeface="Arial" pitchFamily="34" charset="0"/>
                <a:cs typeface="Arial" pitchFamily="34" charset="0"/>
              </a:rPr>
              <a:t> </a:t>
            </a:r>
            <a:r>
              <a:rPr lang="en-US" sz="3600">
                <a:latin typeface="Arial" pitchFamily="34" charset="0"/>
                <a:cs typeface="Arial" pitchFamily="34" charset="0"/>
              </a:rPr>
              <a:t>rất nhiều người.</a:t>
            </a:r>
          </a:p>
        </p:txBody>
      </p:sp>
      <p:sp>
        <p:nvSpPr>
          <p:cNvPr id="6" name="Title 1"/>
          <p:cNvSpPr txBox="1">
            <a:spLocks/>
          </p:cNvSpPr>
          <p:nvPr/>
        </p:nvSpPr>
        <p:spPr>
          <a:xfrm>
            <a:off x="228600" y="1619251"/>
            <a:ext cx="8915400" cy="1847850"/>
          </a:xfrm>
          <a:prstGeom prst="rect">
            <a:avLst/>
          </a:prstGeom>
        </p:spPr>
        <p:txBody>
          <a:bodyPr vert="horz" lIns="91317" tIns="45660" rIns="91317" bIns="45660"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3600" b="1">
                <a:solidFill>
                  <a:srgbClr val="FF0000"/>
                </a:solidFill>
                <a:latin typeface="Arial" pitchFamily="34" charset="0"/>
                <a:cs typeface="Arial" pitchFamily="34" charset="0"/>
              </a:rPr>
              <a:t>Mải mê</a:t>
            </a:r>
            <a:r>
              <a:rPr lang="en-US" sz="3600" b="1">
                <a:latin typeface="Arial" pitchFamily="34" charset="0"/>
                <a:cs typeface="Arial" pitchFamily="34" charset="0"/>
              </a:rPr>
              <a:t>:</a:t>
            </a:r>
            <a:r>
              <a:rPr lang="en-US" sz="3600" b="1">
                <a:solidFill>
                  <a:srgbClr val="FF0000"/>
                </a:solidFill>
                <a:latin typeface="Arial" pitchFamily="34" charset="0"/>
                <a:cs typeface="Arial" pitchFamily="34" charset="0"/>
              </a:rPr>
              <a:t> </a:t>
            </a:r>
            <a:r>
              <a:rPr lang="en-US" sz="3600">
                <a:latin typeface="Arial" pitchFamily="34" charset="0"/>
                <a:cs typeface="Arial" pitchFamily="34" charset="0"/>
              </a:rPr>
              <a:t>ở đây có nghĩa là tập trung cao vào việc xem đến lúc không còn biết gì đến xung quanh.</a:t>
            </a:r>
          </a:p>
        </p:txBody>
      </p:sp>
      <p:sp>
        <p:nvSpPr>
          <p:cNvPr id="7" name="Title 1"/>
          <p:cNvSpPr txBox="1">
            <a:spLocks/>
          </p:cNvSpPr>
          <p:nvPr/>
        </p:nvSpPr>
        <p:spPr>
          <a:xfrm>
            <a:off x="225228" y="3028950"/>
            <a:ext cx="8915400" cy="1847850"/>
          </a:xfrm>
          <a:prstGeom prst="rect">
            <a:avLst/>
          </a:prstGeom>
        </p:spPr>
        <p:txBody>
          <a:bodyPr vert="horz" lIns="91317" tIns="45660" rIns="91317" bIns="45660"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3600" b="1">
                <a:solidFill>
                  <a:srgbClr val="FF0000"/>
                </a:solidFill>
                <a:latin typeface="Arial" pitchFamily="34" charset="0"/>
                <a:cs typeface="Arial" pitchFamily="34" charset="0"/>
              </a:rPr>
              <a:t>Suýt (khóc)</a:t>
            </a:r>
            <a:r>
              <a:rPr lang="en-US" sz="3600" b="1">
                <a:latin typeface="Arial" pitchFamily="34" charset="0"/>
                <a:cs typeface="Arial" pitchFamily="34" charset="0"/>
              </a:rPr>
              <a:t>: </a:t>
            </a:r>
            <a:r>
              <a:rPr lang="en-US" sz="3600">
                <a:latin typeface="Arial" pitchFamily="34" charset="0"/>
                <a:cs typeface="Arial" pitchFamily="34" charset="0"/>
              </a:rPr>
              <a:t>gần khóc.</a:t>
            </a:r>
          </a:p>
        </p:txBody>
      </p:sp>
    </p:spTree>
    <p:extLst>
      <p:ext uri="{BB962C8B-B14F-4D97-AF65-F5344CB8AC3E}">
        <p14:creationId xmlns:p14="http://schemas.microsoft.com/office/powerpoint/2010/main" val="1926303440"/>
      </p:ext>
    </p:extLst>
  </p:cSld>
  <p:clrMapOvr>
    <a:masterClrMapping/>
  </p:clrMapOvr>
  <mc:AlternateContent xmlns:mc="http://schemas.openxmlformats.org/markup-compatibility/2006" xmlns:p14="http://schemas.microsoft.com/office/powerpoint/2010/main">
    <mc:Choice Requires="p14">
      <p:transition spd="slow" p14:dur="2000" advTm="17331"/>
    </mc:Choice>
    <mc:Fallback xmlns="">
      <p:transition spd="slow" advTm="1733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96246971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1664</TotalTime>
  <Words>2324</Words>
  <Application>Microsoft Office PowerPoint</Application>
  <PresentationFormat>On-screen Show (16:9)</PresentationFormat>
  <Paragraphs>134</Paragraphs>
  <Slides>27</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Arial Rounded MT Bold</vt:lpstr>
      <vt:lpstr>Arial-Rounded</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ngoảnh hoảng suýt hướng đường</vt:lpstr>
      <vt:lpstr>Vần mới:</vt:lpstr>
      <vt:lpstr>Giải nghĩa từ khó: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Windows 11</cp:lastModifiedBy>
  <cp:revision>227</cp:revision>
  <dcterms:created xsi:type="dcterms:W3CDTF">2020-12-08T15:48:47Z</dcterms:created>
  <dcterms:modified xsi:type="dcterms:W3CDTF">2022-03-14T14:19:05Z</dcterms:modified>
</cp:coreProperties>
</file>